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5"/>
  </p:notesMasterIdLst>
  <p:sldIdLst>
    <p:sldId id="257" r:id="rId2"/>
    <p:sldId id="290" r:id="rId3"/>
    <p:sldId id="412" r:id="rId4"/>
    <p:sldId id="411" r:id="rId5"/>
    <p:sldId id="413" r:id="rId6"/>
    <p:sldId id="414" r:id="rId7"/>
    <p:sldId id="410" r:id="rId8"/>
    <p:sldId id="297" r:id="rId9"/>
    <p:sldId id="419" r:id="rId10"/>
    <p:sldId id="260" r:id="rId11"/>
    <p:sldId id="358" r:id="rId12"/>
    <p:sldId id="359" r:id="rId13"/>
    <p:sldId id="415" r:id="rId14"/>
    <p:sldId id="416" r:id="rId15"/>
    <p:sldId id="360" r:id="rId16"/>
    <p:sldId id="333" r:id="rId17"/>
    <p:sldId id="349" r:id="rId18"/>
    <p:sldId id="334" r:id="rId19"/>
    <p:sldId id="345" r:id="rId20"/>
    <p:sldId id="511" r:id="rId21"/>
    <p:sldId id="350" r:id="rId22"/>
    <p:sldId id="426" r:id="rId23"/>
    <p:sldId id="366" r:id="rId24"/>
    <p:sldId id="374" r:id="rId25"/>
    <p:sldId id="375" r:id="rId26"/>
    <p:sldId id="376" r:id="rId27"/>
    <p:sldId id="377" r:id="rId28"/>
    <p:sldId id="378" r:id="rId29"/>
    <p:sldId id="351" r:id="rId30"/>
    <p:sldId id="298" r:id="rId31"/>
    <p:sldId id="421" r:id="rId32"/>
    <p:sldId id="427" r:id="rId33"/>
    <p:sldId id="335" r:id="rId34"/>
    <p:sldId id="361" r:id="rId35"/>
    <p:sldId id="336" r:id="rId36"/>
    <p:sldId id="379" r:id="rId37"/>
    <p:sldId id="380" r:id="rId38"/>
    <p:sldId id="381" r:id="rId39"/>
    <p:sldId id="382" r:id="rId40"/>
    <p:sldId id="383" r:id="rId41"/>
    <p:sldId id="384" r:id="rId42"/>
    <p:sldId id="386" r:id="rId43"/>
    <p:sldId id="385" r:id="rId44"/>
    <p:sldId id="388" r:id="rId45"/>
    <p:sldId id="387" r:id="rId46"/>
    <p:sldId id="344" r:id="rId47"/>
    <p:sldId id="352" r:id="rId48"/>
    <p:sldId id="357" r:id="rId49"/>
    <p:sldId id="417" r:id="rId50"/>
    <p:sldId id="329" r:id="rId51"/>
    <p:sldId id="389" r:id="rId52"/>
    <p:sldId id="339" r:id="rId53"/>
    <p:sldId id="338" r:id="rId54"/>
    <p:sldId id="390" r:id="rId55"/>
    <p:sldId id="391" r:id="rId56"/>
    <p:sldId id="392" r:id="rId57"/>
    <p:sldId id="367" r:id="rId58"/>
    <p:sldId id="309" r:id="rId59"/>
    <p:sldId id="418" r:id="rId60"/>
    <p:sldId id="316" r:id="rId61"/>
    <p:sldId id="328" r:id="rId62"/>
    <p:sldId id="393" r:id="rId63"/>
    <p:sldId id="337" r:id="rId64"/>
    <p:sldId id="398" r:id="rId65"/>
    <p:sldId id="396" r:id="rId66"/>
    <p:sldId id="397" r:id="rId67"/>
    <p:sldId id="420" r:id="rId68"/>
    <p:sldId id="340" r:id="rId69"/>
    <p:sldId id="422" r:id="rId70"/>
    <p:sldId id="341" r:id="rId71"/>
    <p:sldId id="394" r:id="rId72"/>
    <p:sldId id="362" r:id="rId73"/>
    <p:sldId id="363" r:id="rId74"/>
    <p:sldId id="364" r:id="rId75"/>
    <p:sldId id="395" r:id="rId76"/>
    <p:sldId id="342" r:id="rId77"/>
    <p:sldId id="353" r:id="rId78"/>
    <p:sldId id="423" r:id="rId79"/>
    <p:sldId id="354" r:id="rId80"/>
    <p:sldId id="399" r:id="rId81"/>
    <p:sldId id="400" r:id="rId82"/>
    <p:sldId id="368" r:id="rId83"/>
    <p:sldId id="370" r:id="rId84"/>
    <p:sldId id="365" r:id="rId85"/>
    <p:sldId id="424" r:id="rId86"/>
    <p:sldId id="355" r:id="rId87"/>
    <p:sldId id="401" r:id="rId88"/>
    <p:sldId id="371" r:id="rId89"/>
    <p:sldId id="372" r:id="rId90"/>
    <p:sldId id="402" r:id="rId91"/>
    <p:sldId id="425" r:id="rId92"/>
    <p:sldId id="403" r:id="rId93"/>
    <p:sldId id="404" r:id="rId94"/>
    <p:sldId id="407" r:id="rId95"/>
    <p:sldId id="409" r:id="rId96"/>
    <p:sldId id="408" r:id="rId97"/>
    <p:sldId id="343" r:id="rId98"/>
    <p:sldId id="346" r:id="rId99"/>
    <p:sldId id="373" r:id="rId100"/>
    <p:sldId id="348" r:id="rId101"/>
    <p:sldId id="356" r:id="rId102"/>
    <p:sldId id="596" r:id="rId103"/>
    <p:sldId id="289" r:id="rId104"/>
  </p:sldIdLst>
  <p:sldSz cx="12192000" cy="6858000"/>
  <p:notesSz cx="6858000" cy="9144000"/>
  <p:custDataLst>
    <p:tags r:id="rId10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89" autoAdjust="0"/>
    <p:restoredTop sz="94660"/>
  </p:normalViewPr>
  <p:slideViewPr>
    <p:cSldViewPr snapToGrid="0">
      <p:cViewPr varScale="1">
        <p:scale>
          <a:sx n="119" d="100"/>
          <a:sy n="119" d="100"/>
        </p:scale>
        <p:origin x="14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2023/9/28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面">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2.png"/><Relationship Id="rId4" Type="http://schemas.openxmlformats.org/officeDocument/2006/relationships/tags" Target="../tags/tag5.xml"/><Relationship Id="rId9"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12.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1.png"/><Relationship Id="rId5" Type="http://schemas.openxmlformats.org/officeDocument/2006/relationships/slideLayout" Target="../slideLayouts/slideLayout13.xml"/><Relationship Id="rId4" Type="http://schemas.openxmlformats.org/officeDocument/2006/relationships/tags" Target="../tags/tag35.xml"/></Relationships>
</file>

<file path=ppt/slides/_rels/slide100.xml.rels><?xml version="1.0" encoding="UTF-8" standalone="yes"?>
<Relationships xmlns="http://schemas.openxmlformats.org/package/2006/relationships"><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 Id="rId5" Type="http://schemas.openxmlformats.org/officeDocument/2006/relationships/image" Target="../media/image120.png"/><Relationship Id="rId4"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5" Type="http://schemas.openxmlformats.org/officeDocument/2006/relationships/image" Target="../media/image121.png"/><Relationship Id="rId4"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8" Type="http://schemas.openxmlformats.org/officeDocument/2006/relationships/tags" Target="../tags/tag268.xml"/><Relationship Id="rId3" Type="http://schemas.openxmlformats.org/officeDocument/2006/relationships/tags" Target="../tags/tag263.xml"/><Relationship Id="rId7" Type="http://schemas.openxmlformats.org/officeDocument/2006/relationships/tags" Target="../tags/tag267.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5" Type="http://schemas.openxmlformats.org/officeDocument/2006/relationships/tags" Target="../tags/tag265.xml"/><Relationship Id="rId10" Type="http://schemas.openxmlformats.org/officeDocument/2006/relationships/image" Target="../media/image2.png"/><Relationship Id="rId4" Type="http://schemas.openxmlformats.org/officeDocument/2006/relationships/tags" Target="../tags/tag264.xml"/><Relationship Id="rId9"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8" Type="http://schemas.openxmlformats.org/officeDocument/2006/relationships/tags" Target="../tags/tag276.xml"/><Relationship Id="rId3" Type="http://schemas.openxmlformats.org/officeDocument/2006/relationships/tags" Target="../tags/tag271.xml"/><Relationship Id="rId7" Type="http://schemas.openxmlformats.org/officeDocument/2006/relationships/tags" Target="../tags/tag275.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11" Type="http://schemas.openxmlformats.org/officeDocument/2006/relationships/image" Target="../media/image2.png"/><Relationship Id="rId5" Type="http://schemas.openxmlformats.org/officeDocument/2006/relationships/tags" Target="../tags/tag273.xml"/><Relationship Id="rId10" Type="http://schemas.openxmlformats.org/officeDocument/2006/relationships/slideLayout" Target="../slideLayouts/slideLayout13.xml"/><Relationship Id="rId4" Type="http://schemas.openxmlformats.org/officeDocument/2006/relationships/tags" Target="../tags/tag272.xml"/><Relationship Id="rId9" Type="http://schemas.openxmlformats.org/officeDocument/2006/relationships/tags" Target="../tags/tag27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3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ags" Target="../tags/tag41.xml"/></Relationships>
</file>

<file path=ppt/slides/_rels/slide16.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20.png"/><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47.xml"/><Relationship Id="rId7" Type="http://schemas.openxmlformats.org/officeDocument/2006/relationships/image" Target="../media/image21.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13.xml"/><Relationship Id="rId5" Type="http://schemas.openxmlformats.org/officeDocument/2006/relationships/tags" Target="../tags/tag49.xml"/><Relationship Id="rId4" Type="http://schemas.openxmlformats.org/officeDocument/2006/relationships/tags" Target="../tags/tag4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5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3.png"/><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3.xml"/><Relationship Id="rId1" Type="http://schemas.openxmlformats.org/officeDocument/2006/relationships/tags" Target="../tags/tag58.xml"/></Relationships>
</file>

<file path=ppt/slides/_rels/slide23.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0.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ags" Target="../tags/tag6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6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ags" Target="../tags/tag6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tags" Target="../tags/tag6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18.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tags" Target="../tags/tag68.xml"/></Relationships>
</file>

<file path=ppt/slides/_rels/slide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3.png"/><Relationship Id="rId4"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3.xml"/><Relationship Id="rId1" Type="http://schemas.openxmlformats.org/officeDocument/2006/relationships/tags" Target="../tags/tag7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3.xml"/><Relationship Id="rId1" Type="http://schemas.openxmlformats.org/officeDocument/2006/relationships/tags" Target="../tags/tag7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3.xml"/><Relationship Id="rId1" Type="http://schemas.openxmlformats.org/officeDocument/2006/relationships/tags" Target="../tags/tag78.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3.xml"/><Relationship Id="rId1" Type="http://schemas.openxmlformats.org/officeDocument/2006/relationships/tags" Target="../tags/tag79.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3.xml"/><Relationship Id="rId1" Type="http://schemas.openxmlformats.org/officeDocument/2006/relationships/tags" Target="../tags/tag80.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tags" Target="../tags/tag8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3.xml"/><Relationship Id="rId1" Type="http://schemas.openxmlformats.org/officeDocument/2006/relationships/tags" Target="../tags/tag82.xml"/></Relationships>
</file>

<file path=ppt/slides/_rels/slide4.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hyperlink" Target="http://zhlgd.whut.edu.cn/" TargetMode="External"/><Relationship Id="rId4"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tags" Target="../tags/tag8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3.xml"/><Relationship Id="rId1" Type="http://schemas.openxmlformats.org/officeDocument/2006/relationships/tags" Target="../tags/tag86.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3.xml"/><Relationship Id="rId1" Type="http://schemas.openxmlformats.org/officeDocument/2006/relationships/tags" Target="../tags/tag8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3.xml"/><Relationship Id="rId1" Type="http://schemas.openxmlformats.org/officeDocument/2006/relationships/tags" Target="../tags/tag8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0.xml"/><Relationship Id="rId1" Type="http://schemas.openxmlformats.org/officeDocument/2006/relationships/tags" Target="../tags/tag89.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2.xml"/><Relationship Id="rId1" Type="http://schemas.openxmlformats.org/officeDocument/2006/relationships/tags" Target="../tags/tag91.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4.xml"/><Relationship Id="rId1" Type="http://schemas.openxmlformats.org/officeDocument/2006/relationships/tags" Target="../tags/tag93.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3.png"/><Relationship Id="rId4"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53.png"/><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6.png"/><Relationship Id="rId4"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55.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54.png"/><Relationship Id="rId5" Type="http://schemas.openxmlformats.org/officeDocument/2006/relationships/image" Target="../media/image1.jpeg"/><Relationship Id="rId4"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58.png"/><Relationship Id="rId4"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image" Target="../media/image61.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64.png"/><Relationship Id="rId4"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67.png"/><Relationship Id="rId4"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3.png"/><Relationship Id="rId4"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68.png"/><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10" Type="http://schemas.openxmlformats.org/officeDocument/2006/relationships/image" Target="../media/image8.png"/><Relationship Id="rId4" Type="http://schemas.openxmlformats.org/officeDocument/2006/relationships/tags" Target="../tags/tag22.xml"/><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71.png"/><Relationship Id="rId5" Type="http://schemas.openxmlformats.org/officeDocument/2006/relationships/image" Target="../media/image1.jpeg"/><Relationship Id="rId4"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72.png"/><Relationship Id="rId4"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3.png"/><Relationship Id="rId4"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image" Target="../media/image75.png"/><Relationship Id="rId4"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image" Target="../media/image78.png"/><Relationship Id="rId4"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image" Target="../media/image3.png"/><Relationship Id="rId4"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image" Target="../media/image79.jpeg"/><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82.png"/><Relationship Id="rId4"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tags" Target="../tags/tag169.xml"/><Relationship Id="rId7" Type="http://schemas.openxmlformats.org/officeDocument/2006/relationships/image" Target="../media/image85.pn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86.png"/><Relationship Id="rId5" Type="http://schemas.openxmlformats.org/officeDocument/2006/relationships/slideLayout" Target="../slideLayouts/slideLayout13.xml"/><Relationship Id="rId4" Type="http://schemas.openxmlformats.org/officeDocument/2006/relationships/tags" Target="../tags/tag173.xml"/></Relationships>
</file>

<file path=ppt/slides/_rels/slide74.xml.rels><?xml version="1.0" encoding="UTF-8" standalone="yes"?>
<Relationships xmlns="http://schemas.openxmlformats.org/package/2006/relationships"><Relationship Id="rId3" Type="http://schemas.openxmlformats.org/officeDocument/2006/relationships/tags" Target="../tags/tag176.xml"/><Relationship Id="rId7" Type="http://schemas.openxmlformats.org/officeDocument/2006/relationships/image" Target="../media/image88.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87.png"/><Relationship Id="rId5" Type="http://schemas.openxmlformats.org/officeDocument/2006/relationships/slideLayout" Target="../slideLayouts/slideLayout13.xml"/><Relationship Id="rId4" Type="http://schemas.openxmlformats.org/officeDocument/2006/relationships/tags" Target="../tags/tag177.xml"/></Relationships>
</file>

<file path=ppt/slides/_rels/slide75.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image" Target="../media/image89.png"/><Relationship Id="rId4"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image" Target="../media/image90.png"/><Relationship Id="rId4"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image" Target="../media/image3.png"/><Relationship Id="rId4"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 Id="rId5" Type="http://schemas.openxmlformats.org/officeDocument/2006/relationships/image" Target="../media/image91.jpeg"/><Relationship Id="rId4"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3.png"/><Relationship Id="rId4"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 Id="rId5" Type="http://schemas.openxmlformats.org/officeDocument/2006/relationships/image" Target="../media/image94.png"/><Relationship Id="rId4"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95.png"/><Relationship Id="rId4"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5" Type="http://schemas.openxmlformats.org/officeDocument/2006/relationships/image" Target="../media/image96.png"/><Relationship Id="rId4"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97.png"/><Relationship Id="rId4"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 Id="rId5" Type="http://schemas.openxmlformats.org/officeDocument/2006/relationships/image" Target="../media/image3.png"/><Relationship Id="rId4"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 Id="rId5" Type="http://schemas.openxmlformats.org/officeDocument/2006/relationships/image" Target="../media/image98.jpeg"/><Relationship Id="rId4"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90.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image" Target="../media/image3.png"/><Relationship Id="rId4"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5" Type="http://schemas.openxmlformats.org/officeDocument/2006/relationships/image" Target="../media/image107.jpeg"/><Relationship Id="rId4"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5" Type="http://schemas.openxmlformats.org/officeDocument/2006/relationships/image" Target="../media/image112.png"/><Relationship Id="rId4"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image" Target="../media/image113.png"/><Relationship Id="rId5" Type="http://schemas.openxmlformats.org/officeDocument/2006/relationships/slideLayout" Target="../slideLayouts/slideLayout13.xml"/><Relationship Id="rId4" Type="http://schemas.openxmlformats.org/officeDocument/2006/relationships/tags" Target="../tags/tag241.xml"/></Relationships>
</file>

<file path=ppt/slides/_rels/slide96.xml.rels><?xml version="1.0" encoding="UTF-8" standalone="yes"?>
<Relationships xmlns="http://schemas.openxmlformats.org/package/2006/relationships"><Relationship Id="rId3" Type="http://schemas.openxmlformats.org/officeDocument/2006/relationships/tags" Target="../tags/tag244.xml"/><Relationship Id="rId7" Type="http://schemas.openxmlformats.org/officeDocument/2006/relationships/image" Target="../media/image115.png"/><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image" Target="../media/image114.png"/><Relationship Id="rId5" Type="http://schemas.openxmlformats.org/officeDocument/2006/relationships/slideLayout" Target="../slideLayouts/slideLayout13.xml"/><Relationship Id="rId4" Type="http://schemas.openxmlformats.org/officeDocument/2006/relationships/tags" Target="../tags/tag245.xml"/></Relationships>
</file>

<file path=ppt/slides/_rels/slide97.xml.rels><?xml version="1.0" encoding="UTF-8" standalone="yes"?>
<Relationships xmlns="http://schemas.openxmlformats.org/package/2006/relationships"><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 Id="rId5" Type="http://schemas.openxmlformats.org/officeDocument/2006/relationships/image" Target="../media/image3.png"/><Relationship Id="rId4"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userDrawn="1"/>
        </p:nvGrpSpPr>
        <p:grpSpPr>
          <a:xfrm>
            <a:off x="668020" y="1757045"/>
            <a:ext cx="7317105" cy="1986280"/>
            <a:chOff x="1052" y="3054"/>
            <a:chExt cx="10727" cy="3128"/>
          </a:xfrm>
        </p:grpSpPr>
        <p:sp>
          <p:nvSpPr>
            <p:cNvPr id="4" name="文本框 3"/>
            <p:cNvSpPr txBox="1"/>
            <p:nvPr userDrawn="1"/>
          </p:nvSpPr>
          <p:spPr>
            <a:xfrm>
              <a:off x="1052" y="3054"/>
              <a:ext cx="10727" cy="3128"/>
            </a:xfrm>
            <a:prstGeom prst="rect">
              <a:avLst/>
            </a:prstGeom>
            <a:noFill/>
          </p:spPr>
          <p:txBody>
            <a:bodyPr wrap="square" rtlCol="0">
              <a:spAutoFit/>
            </a:bodyPr>
            <a:lstStyle/>
            <a:p>
              <a:pPr>
                <a:lnSpc>
                  <a:spcPct val="110000"/>
                </a:lnSpc>
              </a:pPr>
              <a:r>
                <a:rPr lang="zh-CN" altLang="en-US" sz="5600" b="1" dirty="0">
                  <a:solidFill>
                    <a:srgbClr val="0B0E49"/>
                  </a:solidFill>
                  <a:latin typeface="微软雅黑" panose="020B0503020204020204" charset="-122"/>
                  <a:ea typeface="微软雅黑" panose="020B0503020204020204" charset="-122"/>
                  <a:sym typeface="+mn-ea"/>
                </a:rPr>
                <a:t>科技管理信息平台</a:t>
              </a:r>
            </a:p>
            <a:p>
              <a:pPr>
                <a:lnSpc>
                  <a:spcPct val="110000"/>
                </a:lnSpc>
              </a:pPr>
              <a:r>
                <a:rPr lang="zh-CN" altLang="en-US" sz="5600" b="1" dirty="0" smtClean="0">
                  <a:solidFill>
                    <a:srgbClr val="345EFF"/>
                  </a:solidFill>
                  <a:latin typeface="微软雅黑" panose="020B0503020204020204" charset="-122"/>
                  <a:ea typeface="微软雅黑" panose="020B0503020204020204" charset="-122"/>
                  <a:sym typeface="+mn-ea"/>
                </a:rPr>
                <a:t>科研人员</a:t>
              </a:r>
              <a:r>
                <a:rPr lang="zh-CN" altLang="en-US" sz="5600" b="1" dirty="0" smtClean="0">
                  <a:solidFill>
                    <a:srgbClr val="345EFF"/>
                  </a:solidFill>
                  <a:latin typeface="微软雅黑" panose="020B0503020204020204" charset="-122"/>
                  <a:ea typeface="微软雅黑" panose="020B0503020204020204" charset="-122"/>
                  <a:sym typeface="+mn-ea"/>
                </a:rPr>
                <a:t>培训材料</a:t>
              </a:r>
              <a:endParaRPr lang="zh-CN" altLang="en-US" sz="5600" b="1" dirty="0">
                <a:solidFill>
                  <a:srgbClr val="345EFF"/>
                </a:solidFill>
                <a:latin typeface="微软雅黑" panose="020B0503020204020204" charset="-122"/>
                <a:ea typeface="微软雅黑" panose="020B0503020204020204" charset="-122"/>
                <a:sym typeface="+mn-ea"/>
              </a:endParaRPr>
            </a:p>
          </p:txBody>
        </p:sp>
        <p:sp>
          <p:nvSpPr>
            <p:cNvPr id="5" name="文本框 4" descr="7b0a20202020227461726765744d6f64756c65223a202270726f636573734f6e6c696e65466f6e7473222c0a2020202022776f7264617274223a20227b5c2269645c223a32353030343039342c5c227469645c223a31333530337d220a7d0a"/>
            <p:cNvSpPr txBox="1"/>
            <p:nvPr userDrawn="1"/>
          </p:nvSpPr>
          <p:spPr>
            <a:xfrm>
              <a:off x="6392" y="5623"/>
              <a:ext cx="4221" cy="352"/>
            </a:xfrm>
            <a:prstGeom prst="rect">
              <a:avLst/>
            </a:prstGeom>
            <a:noFill/>
          </p:spPr>
          <p:txBody>
            <a:bodyPr wrap="square" rtlCol="0">
              <a:noAutofit/>
            </a:bodyPr>
            <a:lstStyle/>
            <a:p>
              <a:pPr algn="dist">
                <a:lnSpc>
                  <a:spcPct val="70000"/>
                </a:lnSpc>
              </a:pPr>
              <a:endParaRPr lang="en-US" altLang="zh-CN" sz="1400">
                <a:ln w="3175" cmpd="sng">
                  <a:solidFill>
                    <a:srgbClr val="B1BFDB"/>
                  </a:solidFill>
                  <a:prstDash val="solid"/>
                </a:ln>
                <a:noFill/>
                <a:effectLst/>
                <a:latin typeface="Arial Black" panose="020B0A04020102020204" charset="0"/>
                <a:ea typeface="汉仪方叠体简" panose="02010600000101010101" charset="-122"/>
                <a:cs typeface="Arial Black" panose="020B0A04020102020204" charset="0"/>
                <a:sym typeface="金山云技术体" charset="-122"/>
              </a:endParaRPr>
            </a:p>
          </p:txBody>
        </p:sp>
        <p:sp>
          <p:nvSpPr>
            <p:cNvPr id="6" name="文本框 5"/>
            <p:cNvSpPr txBox="1"/>
            <p:nvPr userDrawn="1"/>
          </p:nvSpPr>
          <p:spPr>
            <a:xfrm>
              <a:off x="6441" y="4862"/>
              <a:ext cx="4171" cy="434"/>
            </a:xfrm>
            <a:prstGeom prst="rect">
              <a:avLst/>
            </a:prstGeom>
            <a:noFill/>
          </p:spPr>
          <p:txBody>
            <a:bodyPr wrap="square" rtlCol="0">
              <a:spAutoFit/>
            </a:bodyPr>
            <a:lstStyle/>
            <a:p>
              <a:pPr algn="dist"/>
              <a:endParaRPr lang="zh-CN" altLang="en-US" sz="1200" dirty="0">
                <a:solidFill>
                  <a:srgbClr val="262E3E"/>
                </a:solidFill>
                <a:latin typeface="MiSans Light" panose="00000400000000000000" charset="-122"/>
                <a:sym typeface="+mn-ea"/>
              </a:endParaRPr>
            </a:p>
          </p:txBody>
        </p:sp>
      </p:grpSp>
      <p:grpSp>
        <p:nvGrpSpPr>
          <p:cNvPr id="17" name="组合 16"/>
          <p:cNvGrpSpPr/>
          <p:nvPr userDrawn="1"/>
        </p:nvGrpSpPr>
        <p:grpSpPr>
          <a:xfrm>
            <a:off x="0" y="4987290"/>
            <a:ext cx="6534785" cy="775970"/>
            <a:chOff x="0" y="8222"/>
            <a:chExt cx="10291" cy="1222"/>
          </a:xfrm>
        </p:grpSpPr>
        <p:sp>
          <p:nvSpPr>
            <p:cNvPr id="15" name="矩形 14"/>
            <p:cNvSpPr/>
            <p:nvPr userDrawn="1">
              <p:custDataLst>
                <p:tags r:id="rId7"/>
              </p:custDataLst>
            </p:nvPr>
          </p:nvSpPr>
          <p:spPr>
            <a:xfrm>
              <a:off x="200" y="8343"/>
              <a:ext cx="10091" cy="980"/>
            </a:xfrm>
            <a:prstGeom prst="rect">
              <a:avLst/>
            </a:prstGeom>
            <a:solidFill>
              <a:schemeClr val="bg1">
                <a:alpha val="52000"/>
              </a:schemeClr>
            </a:solidFill>
            <a:ln>
              <a:noFill/>
            </a:ln>
            <a:effectLst>
              <a:outerShdw blurRad="304800" dist="50800" dir="5400000" algn="t" rotWithShape="0">
                <a:srgbClr val="014EFE">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custDataLst>
                <p:tags r:id="rId8"/>
              </p:custDataLst>
            </p:nvPr>
          </p:nvSpPr>
          <p:spPr>
            <a:xfrm>
              <a:off x="0" y="8222"/>
              <a:ext cx="10091" cy="1222"/>
            </a:xfrm>
            <a:prstGeom prst="rect">
              <a:avLst/>
            </a:prstGeom>
            <a:solidFill>
              <a:schemeClr val="bg1"/>
            </a:solidFill>
            <a:ln>
              <a:noFill/>
            </a:ln>
            <a:effectLst>
              <a:outerShdw blurRad="304800" dist="50800" dir="5400000" algn="t" rotWithShape="0">
                <a:srgbClr val="014EF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zh-CN" altLang="en-US"/>
            </a:p>
          </p:txBody>
        </p:sp>
      </p:grpSp>
      <p:grpSp>
        <p:nvGrpSpPr>
          <p:cNvPr id="10" name="组合 9"/>
          <p:cNvGrpSpPr/>
          <p:nvPr/>
        </p:nvGrpSpPr>
        <p:grpSpPr>
          <a:xfrm>
            <a:off x="7806690" y="995045"/>
            <a:ext cx="3709670" cy="5144135"/>
            <a:chOff x="12294" y="1567"/>
            <a:chExt cx="5842" cy="8101"/>
          </a:xfrm>
        </p:grpSpPr>
        <p:sp>
          <p:nvSpPr>
            <p:cNvPr id="20" name="矩形 19"/>
            <p:cNvSpPr/>
            <p:nvPr userDrawn="1">
              <p:custDataLst>
                <p:tags r:id="rId1"/>
              </p:custDataLst>
            </p:nvPr>
          </p:nvSpPr>
          <p:spPr>
            <a:xfrm>
              <a:off x="13140" y="2210"/>
              <a:ext cx="2499" cy="5164"/>
            </a:xfrm>
            <a:prstGeom prst="rect">
              <a:avLst/>
            </a:prstGeom>
            <a:solidFill>
              <a:srgbClr val="DF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custDataLst>
                <p:tags r:id="rId2"/>
              </p:custDataLst>
            </p:nvPr>
          </p:nvSpPr>
          <p:spPr>
            <a:xfrm>
              <a:off x="15638" y="3261"/>
              <a:ext cx="2499" cy="4548"/>
            </a:xfrm>
            <a:prstGeom prst="rect">
              <a:avLst/>
            </a:prstGeom>
            <a:gradFill flip="none" rotWithShape="0">
              <a:gsLst>
                <a:gs pos="100000">
                  <a:srgbClr val="345EFF"/>
                </a:gs>
                <a:gs pos="18000">
                  <a:schemeClr val="accent2">
                    <a:lumMod val="60000"/>
                    <a:lumOff val="40000"/>
                    <a:alpha val="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descr="背景图案&#10;&#10;描述已自动生成"/>
            <p:cNvPicPr>
              <a:picLocks noChangeAspect="1"/>
            </p:cNvPicPr>
            <p:nvPr userDrawn="1">
              <p:custDataLst>
                <p:tags r:id="rId3"/>
              </p:custDataLst>
            </p:nvPr>
          </p:nvPicPr>
          <p:blipFill rotWithShape="1">
            <a:blip r:embed="rId10"/>
            <a:srcRect l="17205" r="29534"/>
            <a:stretch>
              <a:fillRect/>
            </a:stretch>
          </p:blipFill>
          <p:spPr>
            <a:xfrm>
              <a:off x="13152" y="1567"/>
              <a:ext cx="4985" cy="6242"/>
            </a:xfrm>
            <a:prstGeom prst="rect">
              <a:avLst/>
            </a:prstGeom>
          </p:spPr>
        </p:pic>
        <p:sp>
          <p:nvSpPr>
            <p:cNvPr id="48" name="流程图: 手动输入 47"/>
            <p:cNvSpPr/>
            <p:nvPr userDrawn="1">
              <p:custDataLst>
                <p:tags r:id="rId4"/>
              </p:custDataLst>
            </p:nvPr>
          </p:nvSpPr>
          <p:spPr>
            <a:xfrm flipH="1" flipV="1">
              <a:off x="12294" y="6888"/>
              <a:ext cx="5843" cy="2780"/>
            </a:xfrm>
            <a:prstGeom prst="flowChartManualInput">
              <a:avLst/>
            </a:prstGeom>
            <a:gradFill flip="none" rotWithShape="0">
              <a:gsLst>
                <a:gs pos="100000">
                  <a:srgbClr val="014EFE"/>
                </a:gs>
                <a:gs pos="18000">
                  <a:srgbClr val="014EFE">
                    <a:alpha val="60000"/>
                  </a:srgbClr>
                </a:gs>
              </a:gsLst>
              <a:lin ang="8100000" scaled="1"/>
              <a:tileRect/>
            </a:gradFill>
            <a:ln>
              <a:noFill/>
            </a:ln>
            <a:effectLst>
              <a:outerShdw blurRad="254000" dist="127000"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userDrawn="1">
              <p:custDataLst>
                <p:tags r:id="rId5"/>
              </p:custDataLst>
            </p:nvPr>
          </p:nvSpPr>
          <p:spPr>
            <a:xfrm>
              <a:off x="12575" y="7120"/>
              <a:ext cx="5271" cy="1085"/>
            </a:xfrm>
            <a:prstGeom prst="rect">
              <a:avLst/>
            </a:prstGeom>
          </p:spPr>
          <p:txBody>
            <a:bodyPr wrap="none" lIns="0" tIns="0" rIns="0" bIns="0">
              <a:noAutofit/>
            </a:bodyPr>
            <a:lstStyle>
              <a:defPPr>
                <a:defRPr lang="zh-CN"/>
              </a:defPPr>
              <a:lvl1pPr>
                <a:lnSpc>
                  <a:spcPct val="120000"/>
                </a:lnSpc>
                <a:defRPr sz="7200">
                  <a:ln w="12700">
                    <a:gradFill>
                      <a:gsLst>
                        <a:gs pos="0">
                          <a:schemeClr val="bg1"/>
                        </a:gs>
                        <a:gs pos="75000">
                          <a:schemeClr val="bg1">
                            <a:alpha val="0"/>
                          </a:schemeClr>
                        </a:gs>
                      </a:gsLst>
                      <a:lin ang="5400000" scaled="1"/>
                    </a:gradFill>
                  </a:ln>
                  <a:noFill/>
                  <a:latin typeface="+mj-lt"/>
                </a:defRPr>
              </a:lvl1pPr>
            </a:lstStyle>
            <a:p>
              <a:r>
                <a:rPr lang="en-US" altLang="zh-CN" sz="4000" dirty="0"/>
                <a:t>GEEK SMART</a:t>
              </a:r>
              <a:endParaRPr lang="zh-CN" altLang="en-US" sz="4000" dirty="0"/>
            </a:p>
          </p:txBody>
        </p:sp>
        <p:sp>
          <p:nvSpPr>
            <p:cNvPr id="52" name="文本框 51"/>
            <p:cNvSpPr txBox="1"/>
            <p:nvPr userDrawn="1">
              <p:custDataLst>
                <p:tags r:id="rId6"/>
              </p:custDataLst>
            </p:nvPr>
          </p:nvSpPr>
          <p:spPr>
            <a:xfrm>
              <a:off x="12575" y="8018"/>
              <a:ext cx="4206" cy="1166"/>
            </a:xfrm>
            <a:prstGeom prst="rect">
              <a:avLst/>
            </a:prstGeom>
          </p:spPr>
          <p:txBody>
            <a:bodyPr wrap="none" lIns="0" tIns="0" rIns="0" bIns="0">
              <a:noAutofit/>
            </a:bodyPr>
            <a:lstStyle>
              <a:defPPr>
                <a:defRPr lang="zh-CN"/>
              </a:defPPr>
              <a:lvl1pPr>
                <a:lnSpc>
                  <a:spcPct val="120000"/>
                </a:lnSpc>
                <a:defRPr sz="4800">
                  <a:ln w="12700">
                    <a:gradFill>
                      <a:gsLst>
                        <a:gs pos="0">
                          <a:schemeClr val="bg1"/>
                        </a:gs>
                        <a:gs pos="75000">
                          <a:schemeClr val="bg1">
                            <a:alpha val="0"/>
                          </a:schemeClr>
                        </a:gs>
                      </a:gsLst>
                      <a:lin ang="5400000" scaled="1"/>
                    </a:gradFill>
                  </a:ln>
                  <a:noFill/>
                  <a:latin typeface="+mj-lt"/>
                </a:defRPr>
              </a:lvl1pPr>
            </a:lstStyle>
            <a:p>
              <a:r>
                <a:rPr lang="en-US" altLang="zh-CN" dirty="0"/>
                <a:t>REPORT</a:t>
              </a:r>
            </a:p>
          </p:txBody>
        </p:sp>
      </p:grpSp>
      <p:sp>
        <p:nvSpPr>
          <p:cNvPr id="2" name="文本框 1"/>
          <p:cNvSpPr txBox="1"/>
          <p:nvPr/>
        </p:nvSpPr>
        <p:spPr>
          <a:xfrm>
            <a:off x="972702" y="5143807"/>
            <a:ext cx="4716379" cy="461665"/>
          </a:xfrm>
          <a:prstGeom prst="rect">
            <a:avLst/>
          </a:prstGeom>
          <a:noFill/>
        </p:spPr>
        <p:txBody>
          <a:bodyPr wrap="square" rtlCol="0">
            <a:spAutoFit/>
          </a:bodyPr>
          <a:lstStyle/>
          <a:p>
            <a:pPr algn="ctr"/>
            <a:r>
              <a:rPr lang="en-US" altLang="zh-CN" sz="2400" dirty="0" smtClean="0">
                <a:solidFill>
                  <a:schemeClr val="bg2">
                    <a:lumMod val="50000"/>
                  </a:schemeClr>
                </a:solidFill>
                <a:latin typeface="+mn-ea"/>
              </a:rPr>
              <a:t>2023</a:t>
            </a:r>
            <a:r>
              <a:rPr lang="zh-CN" altLang="en-US" sz="2400" dirty="0" smtClean="0">
                <a:solidFill>
                  <a:schemeClr val="bg2">
                    <a:lumMod val="50000"/>
                  </a:schemeClr>
                </a:solidFill>
                <a:latin typeface="+mn-ea"/>
              </a:rPr>
              <a:t>年</a:t>
            </a:r>
            <a:r>
              <a:rPr lang="en-US" altLang="zh-CN" sz="2400" dirty="0" smtClean="0">
                <a:solidFill>
                  <a:schemeClr val="bg2">
                    <a:lumMod val="50000"/>
                  </a:schemeClr>
                </a:solidFill>
                <a:latin typeface="+mn-ea"/>
              </a:rPr>
              <a:t>9</a:t>
            </a:r>
            <a:r>
              <a:rPr lang="zh-CN" altLang="en-US" sz="2400" dirty="0" smtClean="0">
                <a:solidFill>
                  <a:schemeClr val="bg2">
                    <a:lumMod val="50000"/>
                  </a:schemeClr>
                </a:solidFill>
                <a:latin typeface="+mn-ea"/>
              </a:rPr>
              <a:t>月</a:t>
            </a:r>
            <a:r>
              <a:rPr lang="en-US" altLang="zh-CN" sz="2400" dirty="0" smtClean="0">
                <a:solidFill>
                  <a:schemeClr val="bg2">
                    <a:lumMod val="50000"/>
                  </a:schemeClr>
                </a:solidFill>
                <a:latin typeface="+mn-ea"/>
              </a:rPr>
              <a:t>28</a:t>
            </a:r>
            <a:r>
              <a:rPr lang="zh-CN" altLang="en-US" sz="2400" dirty="0" smtClean="0">
                <a:solidFill>
                  <a:schemeClr val="bg2">
                    <a:lumMod val="50000"/>
                  </a:schemeClr>
                </a:solidFill>
                <a:latin typeface="+mn-ea"/>
              </a:rPr>
              <a:t>日</a:t>
            </a:r>
            <a:endParaRPr lang="zh-CN" altLang="en-US" sz="2400" dirty="0">
              <a:solidFill>
                <a:schemeClr val="bg2">
                  <a:lumMod val="50000"/>
                </a:schemeClr>
              </a:solidFill>
              <a:latin typeface="+mn-e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纵向项目申报申请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2"/>
            </p:custDataLst>
          </p:nvPr>
        </p:nvSpPr>
        <p:spPr>
          <a:xfrm>
            <a:off x="4723765" y="1598930"/>
            <a:ext cx="288290" cy="50165"/>
          </a:xfrm>
          <a:prstGeom prst="rect">
            <a:avLst/>
          </a:prstGeom>
          <a:solidFill>
            <a:srgbClr val="345EFF"/>
          </a:solidFill>
          <a:ln>
            <a:noFill/>
          </a:ln>
          <a:effectLst>
            <a:outerShdw blurRad="203200" dist="50800" dir="5400000" algn="ctr" rotWithShape="0">
              <a:srgbClr val="345EFF">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3"/>
            </p:custDataLst>
          </p:nvPr>
        </p:nvSpPr>
        <p:spPr>
          <a:xfrm>
            <a:off x="370204" y="4106335"/>
            <a:ext cx="7103616" cy="2408765"/>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p>
            <a:pPr marL="171450" indent="-171450">
              <a:lnSpc>
                <a:spcPct val="150000"/>
              </a:lnSpc>
              <a:buFont typeface="Arial" panose="020B0604020202020204" pitchFamily="34" charset="0"/>
              <a:buChar char="•"/>
            </a:pPr>
            <a:r>
              <a:rPr lang="zh-CN" altLang="en-US" sz="2000" dirty="0" smtClean="0">
                <a:solidFill>
                  <a:srgbClr val="0070C0"/>
                </a:solidFill>
                <a:latin typeface="+mn-ea"/>
                <a:sym typeface="+mn-ea"/>
              </a:rPr>
              <a:t>纵向项目申报申请流程如下：</a:t>
            </a:r>
            <a:endParaRPr lang="en-US" altLang="zh-CN" sz="2000" dirty="0" smtClean="0">
              <a:solidFill>
                <a:srgbClr val="0070C0"/>
              </a:solidFill>
              <a:latin typeface="+mn-ea"/>
              <a:sym typeface="+mn-ea"/>
            </a:endParaRPr>
          </a:p>
          <a:p>
            <a:pPr>
              <a:lnSpc>
                <a:spcPct val="150000"/>
              </a:lnSpc>
            </a:pPr>
            <a:r>
              <a:rPr lang="en-US" altLang="zh-CN" sz="2000" dirty="0" smtClean="0">
                <a:solidFill>
                  <a:srgbClr val="0070C0"/>
                </a:solidFill>
                <a:latin typeface="+mn-ea"/>
                <a:sym typeface="+mn-ea"/>
              </a:rPr>
              <a:t>1.</a:t>
            </a:r>
            <a:r>
              <a:rPr lang="zh-CN" altLang="en-US" sz="2000" dirty="0">
                <a:solidFill>
                  <a:srgbClr val="0070C0"/>
                </a:solidFill>
                <a:latin typeface="+mn-ea"/>
                <a:sym typeface="+mn-ea"/>
              </a:rPr>
              <a:t>依次</a:t>
            </a:r>
            <a:r>
              <a:rPr lang="zh-CN" altLang="en-US" sz="2000" dirty="0" smtClean="0">
                <a:solidFill>
                  <a:srgbClr val="0070C0"/>
                </a:solidFill>
                <a:latin typeface="+mn-ea"/>
                <a:sym typeface="+mn-ea"/>
              </a:rPr>
              <a:t>点击菜单“项目管理”</a:t>
            </a:r>
            <a:r>
              <a:rPr lang="en-US" altLang="zh-CN" sz="2000" dirty="0" smtClean="0">
                <a:solidFill>
                  <a:srgbClr val="0070C0"/>
                </a:solidFill>
                <a:latin typeface="+mn-ea"/>
                <a:sym typeface="+mn-ea"/>
              </a:rPr>
              <a:t>-&gt;</a:t>
            </a:r>
            <a:r>
              <a:rPr lang="zh-CN" altLang="en-US" sz="2000" dirty="0" smtClean="0">
                <a:solidFill>
                  <a:srgbClr val="0070C0"/>
                </a:solidFill>
                <a:latin typeface="+mn-ea"/>
                <a:sym typeface="+mn-ea"/>
              </a:rPr>
              <a:t>“纵向项目申报管理”</a:t>
            </a:r>
            <a:r>
              <a:rPr lang="en-US" altLang="zh-CN" sz="2000" dirty="0" smtClean="0">
                <a:solidFill>
                  <a:srgbClr val="0070C0"/>
                </a:solidFill>
                <a:latin typeface="+mn-ea"/>
                <a:sym typeface="+mn-ea"/>
              </a:rPr>
              <a:t/>
            </a:r>
            <a:br>
              <a:rPr lang="en-US" altLang="zh-CN" sz="2000" dirty="0" smtClean="0">
                <a:solidFill>
                  <a:srgbClr val="0070C0"/>
                </a:solidFill>
                <a:latin typeface="+mn-ea"/>
                <a:sym typeface="+mn-ea"/>
              </a:rPr>
            </a:br>
            <a:r>
              <a:rPr lang="en-US" altLang="zh-CN" sz="2000" dirty="0" smtClean="0">
                <a:solidFill>
                  <a:srgbClr val="0070C0"/>
                </a:solidFill>
                <a:latin typeface="+mn-ea"/>
                <a:sym typeface="+mn-ea"/>
              </a:rPr>
              <a:t>-&gt;</a:t>
            </a:r>
            <a:r>
              <a:rPr lang="zh-CN" altLang="en-US" sz="2000" dirty="0" smtClean="0">
                <a:solidFill>
                  <a:srgbClr val="0070C0"/>
                </a:solidFill>
                <a:latin typeface="+mn-ea"/>
                <a:sym typeface="+mn-ea"/>
              </a:rPr>
              <a:t>“项目申报申请”</a:t>
            </a:r>
            <a:endParaRPr lang="en-US" altLang="zh-CN" sz="2000" dirty="0" smtClean="0">
              <a:solidFill>
                <a:srgbClr val="0070C0"/>
              </a:solidFill>
              <a:latin typeface="+mn-ea"/>
              <a:sym typeface="+mn-ea"/>
            </a:endParaRPr>
          </a:p>
          <a:p>
            <a:pPr>
              <a:lnSpc>
                <a:spcPct val="150000"/>
              </a:lnSpc>
            </a:pPr>
            <a:r>
              <a:rPr lang="en-US" altLang="zh-CN" sz="2000" dirty="0" smtClean="0">
                <a:solidFill>
                  <a:srgbClr val="0070C0"/>
                </a:solidFill>
                <a:latin typeface="+mn-ea"/>
                <a:sym typeface="+mn-ea"/>
              </a:rPr>
              <a:t>2.</a:t>
            </a:r>
            <a:r>
              <a:rPr lang="zh-CN" altLang="en-US" sz="2000" dirty="0" smtClean="0">
                <a:solidFill>
                  <a:srgbClr val="0070C0"/>
                </a:solidFill>
                <a:latin typeface="+mn-ea"/>
                <a:sym typeface="+mn-ea"/>
              </a:rPr>
              <a:t>点击“项目申报申请”按钮，在弹出的对话框中点击“继续申报”按钮，进入项目申报信息录入页面</a:t>
            </a:r>
            <a:endParaRPr lang="en-US" altLang="zh-CN" sz="2000" dirty="0" smtClean="0">
              <a:solidFill>
                <a:srgbClr val="0070C0"/>
              </a:solidFill>
              <a:latin typeface="+mn-ea"/>
              <a:sym typeface="+mn-ea"/>
            </a:endParaRPr>
          </a:p>
          <a:p>
            <a:pPr>
              <a:lnSpc>
                <a:spcPct val="150000"/>
              </a:lnSpc>
            </a:pPr>
            <a:endParaRPr lang="zh-CN" altLang="en-US" sz="2000" dirty="0">
              <a:solidFill>
                <a:srgbClr val="0070C0"/>
              </a:solidFill>
              <a:latin typeface="+mn-ea"/>
              <a:sym typeface="+mn-ea"/>
            </a:endParaRPr>
          </a:p>
        </p:txBody>
      </p:sp>
      <p:sp>
        <p:nvSpPr>
          <p:cNvPr id="3" name="矩形 2"/>
          <p:cNvSpPr/>
          <p:nvPr>
            <p:custDataLst>
              <p:tags r:id="rId4"/>
            </p:custDataLst>
          </p:nvPr>
        </p:nvSpPr>
        <p:spPr>
          <a:xfrm>
            <a:off x="451485" y="1598930"/>
            <a:ext cx="288290" cy="50165"/>
          </a:xfrm>
          <a:prstGeom prst="rect">
            <a:avLst/>
          </a:prstGeom>
          <a:solidFill>
            <a:srgbClr val="345EFF"/>
          </a:solidFill>
          <a:ln>
            <a:noFill/>
          </a:ln>
          <a:effectLst>
            <a:outerShdw blurRad="203200" dist="50800" dir="5400000" algn="ctr" rotWithShape="0">
              <a:srgbClr val="345EFF">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6"/>
          <a:srcRect t="4453" r="361" b="63239"/>
          <a:stretch>
            <a:fillRect/>
          </a:stretch>
        </p:blipFill>
        <p:spPr>
          <a:xfrm>
            <a:off x="97980" y="1266824"/>
            <a:ext cx="11913045" cy="2482215"/>
          </a:xfrm>
          <a:prstGeom prst="rect">
            <a:avLst/>
          </a:prstGeom>
          <a:ln>
            <a:noFill/>
          </a:ln>
          <a:effectLst>
            <a:outerShdw blurRad="190500" algn="tl" rotWithShape="0">
              <a:srgbClr val="000000">
                <a:alpha val="70000"/>
              </a:srgbClr>
            </a:outerShdw>
          </a:effectLst>
        </p:spPr>
        <p:style>
          <a:lnRef idx="0">
            <a:scrgbClr r="0" g="0" b="0"/>
          </a:lnRef>
          <a:fillRef idx="0">
            <a:scrgbClr r="0" g="0" b="0"/>
          </a:fillRef>
          <a:effectRef idx="0">
            <a:scrgbClr r="0" g="0" b="0"/>
          </a:effectRef>
          <a:fontRef idx="minor">
            <a:schemeClr val="accent1"/>
          </a:fontRef>
        </p:style>
      </p:pic>
      <p:sp>
        <p:nvSpPr>
          <p:cNvPr id="6" name="文本框 5"/>
          <p:cNvSpPr txBox="1"/>
          <p:nvPr/>
        </p:nvSpPr>
        <p:spPr>
          <a:xfrm>
            <a:off x="1566950" y="2138599"/>
            <a:ext cx="1047403" cy="369332"/>
          </a:xfrm>
          <a:prstGeom prst="rect">
            <a:avLst/>
          </a:prstGeom>
          <a:noFill/>
        </p:spPr>
        <p:txBody>
          <a:bodyPr wrap="square" rtlCol="0">
            <a:spAutoFit/>
          </a:bodyPr>
          <a:lstStyle/>
          <a:p>
            <a:r>
              <a:rPr lang="zh-CN" altLang="en-US" dirty="0">
                <a:solidFill>
                  <a:srgbClr val="FF0000"/>
                </a:solidFill>
              </a:rPr>
              <a:t>①</a:t>
            </a:r>
          </a:p>
        </p:txBody>
      </p:sp>
      <p:sp>
        <p:nvSpPr>
          <p:cNvPr id="9" name="文本框 8"/>
          <p:cNvSpPr txBox="1"/>
          <p:nvPr/>
        </p:nvSpPr>
        <p:spPr>
          <a:xfrm>
            <a:off x="11007263" y="2647335"/>
            <a:ext cx="1047403" cy="369332"/>
          </a:xfrm>
          <a:prstGeom prst="rect">
            <a:avLst/>
          </a:prstGeom>
          <a:noFill/>
        </p:spPr>
        <p:txBody>
          <a:bodyPr wrap="square" rtlCol="0">
            <a:spAutoFit/>
          </a:bodyPr>
          <a:lstStyle/>
          <a:p>
            <a:r>
              <a:rPr lang="zh-CN" altLang="en-US" dirty="0" smtClean="0">
                <a:solidFill>
                  <a:srgbClr val="FF0000"/>
                </a:solidFill>
              </a:rPr>
              <a:t>②</a:t>
            </a:r>
            <a:endParaRPr lang="zh-CN" altLang="en-US" dirty="0">
              <a:solidFill>
                <a:srgbClr val="FF0000"/>
              </a:solidFill>
            </a:endParaRPr>
          </a:p>
        </p:txBody>
      </p:sp>
      <p:pic>
        <p:nvPicPr>
          <p:cNvPr id="8" name="图片 7"/>
          <p:cNvPicPr>
            <a:picLocks noChangeAspect="1"/>
          </p:cNvPicPr>
          <p:nvPr/>
        </p:nvPicPr>
        <p:blipFill>
          <a:blip r:embed="rId7"/>
          <a:stretch>
            <a:fillRect/>
          </a:stretch>
        </p:blipFill>
        <p:spPr>
          <a:xfrm>
            <a:off x="7812230" y="4539192"/>
            <a:ext cx="3781425" cy="1543050"/>
          </a:xfrm>
          <a:prstGeom prst="rect">
            <a:avLst/>
          </a:prstGeom>
          <a:ln>
            <a:noFill/>
          </a:ln>
          <a:effectLst>
            <a:outerShdw blurRad="190500" algn="tl" rotWithShape="0">
              <a:srgbClr val="000000">
                <a:alpha val="70000"/>
              </a:srgbClr>
            </a:outerShdw>
          </a:effectLst>
        </p:spPr>
      </p:pic>
      <p:sp>
        <p:nvSpPr>
          <p:cNvPr id="11" name="文本框 10"/>
          <p:cNvSpPr txBox="1"/>
          <p:nvPr/>
        </p:nvSpPr>
        <p:spPr>
          <a:xfrm>
            <a:off x="11069954" y="4883230"/>
            <a:ext cx="1047403" cy="369332"/>
          </a:xfrm>
          <a:prstGeom prst="rect">
            <a:avLst/>
          </a:prstGeom>
          <a:noFill/>
        </p:spPr>
        <p:txBody>
          <a:bodyPr wrap="square" rtlCol="0">
            <a:spAutoFit/>
          </a:bodyPr>
          <a:lstStyle/>
          <a:p>
            <a:r>
              <a:rPr lang="zh-CN" altLang="en-US" dirty="0">
                <a:solidFill>
                  <a:srgbClr val="FF0000"/>
                </a:solidFill>
              </a:rPr>
              <a:t>③</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科研报表</a:t>
            </a:r>
            <a:r>
              <a:rPr lang="en-US" altLang="zh-CN" sz="2000" b="1" dirty="0" smtClean="0">
                <a:solidFill>
                  <a:srgbClr val="FF0000"/>
                </a:solidFill>
                <a:effectLst>
                  <a:outerShdw blurRad="38100" dist="19050" dir="2700000" algn="tl" rotWithShape="0">
                    <a:schemeClr val="dk1">
                      <a:alpha val="40000"/>
                    </a:schemeClr>
                  </a:outerShdw>
                </a:effectLst>
              </a:rPr>
              <a:t>-EXCEL</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5"/>
          <a:stretch>
            <a:fillRect/>
          </a:stretch>
        </p:blipFill>
        <p:spPr>
          <a:xfrm>
            <a:off x="81597" y="1309687"/>
            <a:ext cx="11991975" cy="336232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科研报表</a:t>
            </a:r>
            <a:r>
              <a:rPr lang="en-US" altLang="zh-CN" sz="2000" b="1" dirty="0" smtClean="0">
                <a:solidFill>
                  <a:srgbClr val="FF0000"/>
                </a:solidFill>
                <a:effectLst>
                  <a:outerShdw blurRad="38100" dist="19050" dir="2700000" algn="tl" rotWithShape="0">
                    <a:schemeClr val="dk1">
                      <a:alpha val="40000"/>
                    </a:schemeClr>
                  </a:outerShdw>
                </a:effectLst>
              </a:rPr>
              <a:t>-PDF</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5"/>
          <a:stretch>
            <a:fillRect/>
          </a:stretch>
        </p:blipFill>
        <p:spPr>
          <a:xfrm>
            <a:off x="1205547" y="893445"/>
            <a:ext cx="9744075" cy="583882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custDataLst>
              <p:tags r:id="rId1"/>
            </p:custDataLst>
          </p:nvPr>
        </p:nvSpPr>
        <p:spPr>
          <a:xfrm>
            <a:off x="0" y="0"/>
            <a:ext cx="1417320" cy="6888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custDataLst>
              <p:tags r:id="rId2"/>
            </p:custDataLst>
          </p:nvPr>
        </p:nvSpPr>
        <p:spPr>
          <a:xfrm>
            <a:off x="0" y="-635"/>
            <a:ext cx="7806055" cy="6859270"/>
          </a:xfrm>
          <a:prstGeom prst="rect">
            <a:avLst/>
          </a:prstGeom>
          <a:solidFill>
            <a:schemeClr val="bg1"/>
          </a:solidFill>
          <a:ln>
            <a:noFill/>
          </a:ln>
          <a:effectLst>
            <a:outerShdw blurRad="304800" dist="38100" dir="5400000" algn="t" rotWithShape="0">
              <a:srgbClr val="3474F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7806690" y="995045"/>
            <a:ext cx="3709670" cy="5144135"/>
            <a:chOff x="12294" y="1567"/>
            <a:chExt cx="5842" cy="8101"/>
          </a:xfrm>
        </p:grpSpPr>
        <p:sp>
          <p:nvSpPr>
            <p:cNvPr id="24" name="矩形 23"/>
            <p:cNvSpPr/>
            <p:nvPr userDrawn="1">
              <p:custDataLst>
                <p:tags r:id="rId3"/>
              </p:custDataLst>
            </p:nvPr>
          </p:nvSpPr>
          <p:spPr>
            <a:xfrm>
              <a:off x="13140" y="2210"/>
              <a:ext cx="2499" cy="5164"/>
            </a:xfrm>
            <a:prstGeom prst="rect">
              <a:avLst/>
            </a:prstGeom>
            <a:solidFill>
              <a:srgbClr val="DF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custDataLst>
                <p:tags r:id="rId4"/>
              </p:custDataLst>
            </p:nvPr>
          </p:nvSpPr>
          <p:spPr>
            <a:xfrm>
              <a:off x="15638" y="3261"/>
              <a:ext cx="2499" cy="4548"/>
            </a:xfrm>
            <a:prstGeom prst="rect">
              <a:avLst/>
            </a:prstGeom>
            <a:gradFill flip="none" rotWithShape="0">
              <a:gsLst>
                <a:gs pos="100000">
                  <a:srgbClr val="345EFF"/>
                </a:gs>
                <a:gs pos="18000">
                  <a:schemeClr val="accent2">
                    <a:lumMod val="60000"/>
                    <a:lumOff val="40000"/>
                    <a:alpha val="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背景图案&#10;&#10;描述已自动生成"/>
            <p:cNvPicPr>
              <a:picLocks noChangeAspect="1"/>
            </p:cNvPicPr>
            <p:nvPr userDrawn="1">
              <p:custDataLst>
                <p:tags r:id="rId5"/>
              </p:custDataLst>
            </p:nvPr>
          </p:nvPicPr>
          <p:blipFill rotWithShape="1">
            <a:blip r:embed="rId10"/>
            <a:srcRect l="17205" r="29534"/>
            <a:stretch>
              <a:fillRect/>
            </a:stretch>
          </p:blipFill>
          <p:spPr>
            <a:xfrm>
              <a:off x="13152" y="1567"/>
              <a:ext cx="4985" cy="6242"/>
            </a:xfrm>
            <a:prstGeom prst="rect">
              <a:avLst/>
            </a:prstGeom>
          </p:spPr>
        </p:pic>
        <p:sp>
          <p:nvSpPr>
            <p:cNvPr id="27" name="流程图: 手动输入 26"/>
            <p:cNvSpPr/>
            <p:nvPr userDrawn="1">
              <p:custDataLst>
                <p:tags r:id="rId6"/>
              </p:custDataLst>
            </p:nvPr>
          </p:nvSpPr>
          <p:spPr>
            <a:xfrm flipH="1" flipV="1">
              <a:off x="12294" y="6888"/>
              <a:ext cx="5843" cy="2780"/>
            </a:xfrm>
            <a:prstGeom prst="flowChartManualInput">
              <a:avLst/>
            </a:prstGeom>
            <a:gradFill flip="none" rotWithShape="0">
              <a:gsLst>
                <a:gs pos="100000">
                  <a:srgbClr val="014EFE"/>
                </a:gs>
                <a:gs pos="18000">
                  <a:srgbClr val="014EFE">
                    <a:alpha val="60000"/>
                  </a:srgbClr>
                </a:gs>
              </a:gsLst>
              <a:lin ang="8100000" scaled="1"/>
              <a:tileRect/>
            </a:gradFill>
            <a:ln>
              <a:noFill/>
            </a:ln>
            <a:effectLst>
              <a:outerShdw blurRad="254000" dist="127000"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userDrawn="1">
              <p:custDataLst>
                <p:tags r:id="rId7"/>
              </p:custDataLst>
            </p:nvPr>
          </p:nvSpPr>
          <p:spPr>
            <a:xfrm>
              <a:off x="12575" y="7120"/>
              <a:ext cx="5271" cy="1085"/>
            </a:xfrm>
            <a:prstGeom prst="rect">
              <a:avLst/>
            </a:prstGeom>
          </p:spPr>
          <p:txBody>
            <a:bodyPr wrap="none" lIns="0" tIns="0" rIns="0" bIns="0">
              <a:noAutofit/>
            </a:bodyPr>
            <a:lstStyle>
              <a:defPPr>
                <a:defRPr lang="zh-CN"/>
              </a:defPPr>
              <a:lvl1pPr>
                <a:lnSpc>
                  <a:spcPct val="120000"/>
                </a:lnSpc>
                <a:defRPr sz="7200">
                  <a:ln w="12700">
                    <a:gradFill>
                      <a:gsLst>
                        <a:gs pos="0">
                          <a:schemeClr val="bg1"/>
                        </a:gs>
                        <a:gs pos="75000">
                          <a:schemeClr val="bg1">
                            <a:alpha val="0"/>
                          </a:schemeClr>
                        </a:gs>
                      </a:gsLst>
                      <a:lin ang="5400000" scaled="1"/>
                    </a:gradFill>
                  </a:ln>
                  <a:noFill/>
                  <a:latin typeface="+mj-lt"/>
                </a:defRPr>
              </a:lvl1pPr>
            </a:lstStyle>
            <a:p>
              <a:r>
                <a:rPr lang="en-US" altLang="zh-CN" sz="4000" dirty="0"/>
                <a:t>GEEK SMART</a:t>
              </a:r>
              <a:endParaRPr lang="zh-CN" altLang="en-US" sz="4000" dirty="0"/>
            </a:p>
          </p:txBody>
        </p:sp>
        <p:sp>
          <p:nvSpPr>
            <p:cNvPr id="29" name="文本框 28"/>
            <p:cNvSpPr txBox="1"/>
            <p:nvPr userDrawn="1">
              <p:custDataLst>
                <p:tags r:id="rId8"/>
              </p:custDataLst>
            </p:nvPr>
          </p:nvSpPr>
          <p:spPr>
            <a:xfrm>
              <a:off x="12575" y="8018"/>
              <a:ext cx="4206" cy="1166"/>
            </a:xfrm>
            <a:prstGeom prst="rect">
              <a:avLst/>
            </a:prstGeom>
          </p:spPr>
          <p:txBody>
            <a:bodyPr wrap="none" lIns="0" tIns="0" rIns="0" bIns="0">
              <a:noAutofit/>
            </a:bodyPr>
            <a:lstStyle>
              <a:defPPr>
                <a:defRPr lang="zh-CN"/>
              </a:defPPr>
              <a:lvl1pPr>
                <a:lnSpc>
                  <a:spcPct val="120000"/>
                </a:lnSpc>
                <a:defRPr sz="4800">
                  <a:ln w="12700">
                    <a:gradFill>
                      <a:gsLst>
                        <a:gs pos="0">
                          <a:schemeClr val="bg1"/>
                        </a:gs>
                        <a:gs pos="75000">
                          <a:schemeClr val="bg1">
                            <a:alpha val="0"/>
                          </a:schemeClr>
                        </a:gs>
                      </a:gsLst>
                      <a:lin ang="5400000" scaled="1"/>
                    </a:gradFill>
                  </a:ln>
                  <a:noFill/>
                  <a:latin typeface="+mj-lt"/>
                </a:defRPr>
              </a:lvl1pPr>
            </a:lstStyle>
            <a:p>
              <a:r>
                <a:rPr lang="en-US" altLang="zh-CN" dirty="0"/>
                <a:t>REPORT</a:t>
              </a:r>
            </a:p>
          </p:txBody>
        </p:sp>
      </p:grpSp>
      <p:sp>
        <p:nvSpPr>
          <p:cNvPr id="4" name="文本框 3"/>
          <p:cNvSpPr txBox="1"/>
          <p:nvPr userDrawn="1"/>
        </p:nvSpPr>
        <p:spPr>
          <a:xfrm>
            <a:off x="0" y="0"/>
            <a:ext cx="8707120" cy="6858000"/>
          </a:xfrm>
          <a:prstGeom prst="rect">
            <a:avLst/>
          </a:prstGeom>
          <a:noFill/>
        </p:spPr>
        <p:txBody>
          <a:bodyPr wrap="square" rtlCol="0">
            <a:noAutofit/>
          </a:bodyPr>
          <a:lstStyle/>
          <a:p>
            <a:pPr algn="l">
              <a:lnSpc>
                <a:spcPct val="110000"/>
              </a:lnSpc>
            </a:pPr>
            <a:r>
              <a:rPr lang="zh-CN" altLang="en-US" sz="5600" b="1" dirty="0">
                <a:solidFill>
                  <a:srgbClr val="345EFF"/>
                </a:solidFill>
                <a:latin typeface="微软雅黑" panose="020B0503020204020204" charset="-122"/>
                <a:ea typeface="微软雅黑" panose="020B0503020204020204" charset="-122"/>
                <a:sym typeface="+mn-ea"/>
              </a:rPr>
              <a:t>问题沟通反馈途径：</a:t>
            </a:r>
          </a:p>
          <a:p>
            <a:pPr algn="l">
              <a:lnSpc>
                <a:spcPct val="110000"/>
              </a:lnSpc>
            </a:pPr>
            <a:endParaRPr lang="zh-CN" altLang="en-US" sz="5600" b="1" dirty="0">
              <a:solidFill>
                <a:srgbClr val="345EFF"/>
              </a:solidFill>
              <a:latin typeface="微软雅黑" panose="020B0503020204020204" charset="-122"/>
              <a:ea typeface="微软雅黑" panose="020B0503020204020204" charset="-122"/>
              <a:sym typeface="+mn-ea"/>
            </a:endParaRPr>
          </a:p>
          <a:p>
            <a:pPr algn="l">
              <a:lnSpc>
                <a:spcPct val="110000"/>
              </a:lnSpc>
            </a:pPr>
            <a:r>
              <a:rPr lang="zh-CN" altLang="en-US" sz="4800" b="1" dirty="0">
                <a:solidFill>
                  <a:schemeClr val="tx1"/>
                </a:solidFill>
                <a:latin typeface="微软雅黑" panose="020B0503020204020204" charset="-122"/>
                <a:ea typeface="微软雅黑" panose="020B0503020204020204" charset="-122"/>
                <a:sym typeface="+mn-ea"/>
              </a:rPr>
              <a:t>联系人：江亮   童高峰</a:t>
            </a:r>
            <a:endParaRPr lang="en-US" altLang="zh-CN" sz="4800" b="1" dirty="0">
              <a:solidFill>
                <a:schemeClr val="tx1"/>
              </a:solidFill>
              <a:latin typeface="微软雅黑" panose="020B0503020204020204" charset="-122"/>
              <a:ea typeface="微软雅黑" panose="020B0503020204020204" charset="-122"/>
              <a:sym typeface="+mn-ea"/>
            </a:endParaRPr>
          </a:p>
          <a:p>
            <a:pPr algn="l">
              <a:lnSpc>
                <a:spcPct val="110000"/>
              </a:lnSpc>
            </a:pPr>
            <a:endParaRPr lang="en-US" altLang="zh-CN" sz="2000" b="1" dirty="0">
              <a:solidFill>
                <a:schemeClr val="tx1"/>
              </a:solidFill>
              <a:latin typeface="微软雅黑" panose="020B0503020204020204" charset="-122"/>
              <a:ea typeface="微软雅黑" panose="020B0503020204020204" charset="-122"/>
              <a:sym typeface="+mn-ea"/>
            </a:endParaRPr>
          </a:p>
          <a:p>
            <a:pPr algn="l">
              <a:lnSpc>
                <a:spcPct val="110000"/>
              </a:lnSpc>
            </a:pPr>
            <a:r>
              <a:rPr lang="zh-CN" altLang="en-US" sz="4800" b="1" dirty="0">
                <a:solidFill>
                  <a:schemeClr val="tx1"/>
                </a:solidFill>
                <a:latin typeface="微软雅黑" panose="020B0503020204020204" charset="-122"/>
                <a:ea typeface="微软雅黑" panose="020B0503020204020204" charset="-122"/>
                <a:sym typeface="+mn-ea"/>
              </a:rPr>
              <a:t>联系电话：</a:t>
            </a:r>
            <a:r>
              <a:rPr lang="en-US" altLang="zh-CN" sz="4800" b="1" dirty="0">
                <a:solidFill>
                  <a:schemeClr val="tx1"/>
                </a:solidFill>
                <a:latin typeface="微软雅黑" panose="020B0503020204020204" charset="-122"/>
                <a:ea typeface="微软雅黑" panose="020B0503020204020204" charset="-122"/>
                <a:sym typeface="+mn-ea"/>
              </a:rPr>
              <a:t>87740465/15807190964</a:t>
            </a:r>
            <a:endParaRPr lang="zh-CN" altLang="en-US" sz="4800" b="1" dirty="0">
              <a:solidFill>
                <a:schemeClr val="tx1"/>
              </a:solidFill>
              <a:latin typeface="微软雅黑" panose="020B0503020204020204" charset="-122"/>
              <a:ea typeface="微软雅黑" panose="020B0503020204020204" charset="-122"/>
              <a:sym typeface="+mn-ea"/>
            </a:endParaRPr>
          </a:p>
          <a:p>
            <a:pPr algn="l">
              <a:lnSpc>
                <a:spcPct val="110000"/>
              </a:lnSpc>
            </a:pPr>
            <a:endParaRPr lang="en-US" altLang="zh-CN" sz="2000" b="1" dirty="0">
              <a:solidFill>
                <a:schemeClr val="tx1"/>
              </a:solidFill>
              <a:latin typeface="微软雅黑" panose="020B0503020204020204" charset="-122"/>
              <a:ea typeface="微软雅黑" panose="020B0503020204020204" charset="-122"/>
              <a:sym typeface="+mn-ea"/>
            </a:endParaRPr>
          </a:p>
          <a:p>
            <a:pPr algn="l">
              <a:lnSpc>
                <a:spcPct val="110000"/>
              </a:lnSpc>
            </a:pPr>
            <a:r>
              <a:rPr lang="en-US" altLang="zh-CN" sz="4800" b="1" dirty="0">
                <a:solidFill>
                  <a:schemeClr val="tx1"/>
                </a:solidFill>
                <a:latin typeface="微软雅黑" panose="020B0503020204020204" charset="-122"/>
                <a:ea typeface="微软雅黑" panose="020B0503020204020204" charset="-122"/>
                <a:sym typeface="+mn-ea"/>
              </a:rPr>
              <a:t>QQ</a:t>
            </a:r>
            <a:r>
              <a:rPr lang="zh-CN" altLang="en-US" sz="4800" b="1" dirty="0">
                <a:solidFill>
                  <a:schemeClr val="tx1"/>
                </a:solidFill>
                <a:latin typeface="微软雅黑" panose="020B0503020204020204" charset="-122"/>
                <a:ea typeface="微软雅黑" panose="020B0503020204020204" charset="-122"/>
                <a:sym typeface="+mn-ea"/>
              </a:rPr>
              <a:t>群：</a:t>
            </a:r>
            <a:r>
              <a:rPr lang="en-US" altLang="zh-CN" sz="4800" b="1" dirty="0">
                <a:solidFill>
                  <a:schemeClr val="tx1"/>
                </a:solidFill>
                <a:latin typeface="微软雅黑" panose="020B0503020204020204" charset="-122"/>
                <a:ea typeface="微软雅黑" panose="020B0503020204020204" charset="-122"/>
                <a:sym typeface="+mn-ea"/>
              </a:rPr>
              <a:t>702253184</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custDataLst>
              <p:tags r:id="rId1"/>
            </p:custDataLst>
          </p:nvPr>
        </p:nvSpPr>
        <p:spPr>
          <a:xfrm>
            <a:off x="0" y="0"/>
            <a:ext cx="1417320" cy="6888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custDataLst>
              <p:tags r:id="rId2"/>
            </p:custDataLst>
          </p:nvPr>
        </p:nvSpPr>
        <p:spPr>
          <a:xfrm>
            <a:off x="0" y="2073910"/>
            <a:ext cx="7380605" cy="2776220"/>
          </a:xfrm>
          <a:prstGeom prst="rect">
            <a:avLst/>
          </a:prstGeom>
          <a:solidFill>
            <a:schemeClr val="bg1"/>
          </a:solidFill>
          <a:ln>
            <a:noFill/>
          </a:ln>
          <a:effectLst>
            <a:outerShdw blurRad="304800" dist="38100" dir="5400000" algn="t" rotWithShape="0">
              <a:srgbClr val="3474F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7806690" y="995045"/>
            <a:ext cx="3709670" cy="5144135"/>
            <a:chOff x="12294" y="1567"/>
            <a:chExt cx="5842" cy="8101"/>
          </a:xfrm>
        </p:grpSpPr>
        <p:sp>
          <p:nvSpPr>
            <p:cNvPr id="24" name="矩形 23"/>
            <p:cNvSpPr/>
            <p:nvPr userDrawn="1">
              <p:custDataLst>
                <p:tags r:id="rId4"/>
              </p:custDataLst>
            </p:nvPr>
          </p:nvSpPr>
          <p:spPr>
            <a:xfrm>
              <a:off x="13140" y="2210"/>
              <a:ext cx="2499" cy="5164"/>
            </a:xfrm>
            <a:prstGeom prst="rect">
              <a:avLst/>
            </a:prstGeom>
            <a:solidFill>
              <a:srgbClr val="DF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custDataLst>
                <p:tags r:id="rId5"/>
              </p:custDataLst>
            </p:nvPr>
          </p:nvSpPr>
          <p:spPr>
            <a:xfrm>
              <a:off x="15638" y="3261"/>
              <a:ext cx="2499" cy="4548"/>
            </a:xfrm>
            <a:prstGeom prst="rect">
              <a:avLst/>
            </a:prstGeom>
            <a:gradFill flip="none" rotWithShape="0">
              <a:gsLst>
                <a:gs pos="100000">
                  <a:srgbClr val="345EFF"/>
                </a:gs>
                <a:gs pos="18000">
                  <a:schemeClr val="accent2">
                    <a:lumMod val="60000"/>
                    <a:lumOff val="40000"/>
                    <a:alpha val="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背景图案&#10;&#10;描述已自动生成"/>
            <p:cNvPicPr>
              <a:picLocks noChangeAspect="1"/>
            </p:cNvPicPr>
            <p:nvPr userDrawn="1">
              <p:custDataLst>
                <p:tags r:id="rId6"/>
              </p:custDataLst>
            </p:nvPr>
          </p:nvPicPr>
          <p:blipFill rotWithShape="1">
            <a:blip r:embed="rId11"/>
            <a:srcRect l="17205" r="29534"/>
            <a:stretch>
              <a:fillRect/>
            </a:stretch>
          </p:blipFill>
          <p:spPr>
            <a:xfrm>
              <a:off x="13152" y="1567"/>
              <a:ext cx="4985" cy="6242"/>
            </a:xfrm>
            <a:prstGeom prst="rect">
              <a:avLst/>
            </a:prstGeom>
          </p:spPr>
        </p:pic>
        <p:sp>
          <p:nvSpPr>
            <p:cNvPr id="27" name="流程图: 手动输入 26"/>
            <p:cNvSpPr/>
            <p:nvPr userDrawn="1">
              <p:custDataLst>
                <p:tags r:id="rId7"/>
              </p:custDataLst>
            </p:nvPr>
          </p:nvSpPr>
          <p:spPr>
            <a:xfrm flipH="1" flipV="1">
              <a:off x="12294" y="6888"/>
              <a:ext cx="5843" cy="2780"/>
            </a:xfrm>
            <a:prstGeom prst="flowChartManualInput">
              <a:avLst/>
            </a:prstGeom>
            <a:gradFill flip="none" rotWithShape="0">
              <a:gsLst>
                <a:gs pos="100000">
                  <a:srgbClr val="014EFE"/>
                </a:gs>
                <a:gs pos="18000">
                  <a:srgbClr val="014EFE">
                    <a:alpha val="60000"/>
                  </a:srgbClr>
                </a:gs>
              </a:gsLst>
              <a:lin ang="8100000" scaled="1"/>
              <a:tileRect/>
            </a:gradFill>
            <a:ln>
              <a:noFill/>
            </a:ln>
            <a:effectLst>
              <a:outerShdw blurRad="254000" dist="127000"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userDrawn="1">
              <p:custDataLst>
                <p:tags r:id="rId8"/>
              </p:custDataLst>
            </p:nvPr>
          </p:nvSpPr>
          <p:spPr>
            <a:xfrm>
              <a:off x="12575" y="7120"/>
              <a:ext cx="5271" cy="1085"/>
            </a:xfrm>
            <a:prstGeom prst="rect">
              <a:avLst/>
            </a:prstGeom>
          </p:spPr>
          <p:txBody>
            <a:bodyPr wrap="none" lIns="0" tIns="0" rIns="0" bIns="0">
              <a:noAutofit/>
            </a:bodyPr>
            <a:lstStyle>
              <a:defPPr>
                <a:defRPr lang="zh-CN"/>
              </a:defPPr>
              <a:lvl1pPr>
                <a:lnSpc>
                  <a:spcPct val="120000"/>
                </a:lnSpc>
                <a:defRPr sz="7200">
                  <a:ln w="12700">
                    <a:gradFill>
                      <a:gsLst>
                        <a:gs pos="0">
                          <a:schemeClr val="bg1"/>
                        </a:gs>
                        <a:gs pos="75000">
                          <a:schemeClr val="bg1">
                            <a:alpha val="0"/>
                          </a:schemeClr>
                        </a:gs>
                      </a:gsLst>
                      <a:lin ang="5400000" scaled="1"/>
                    </a:gradFill>
                  </a:ln>
                  <a:noFill/>
                  <a:latin typeface="+mj-lt"/>
                </a:defRPr>
              </a:lvl1pPr>
            </a:lstStyle>
            <a:p>
              <a:r>
                <a:rPr lang="en-US" altLang="zh-CN" sz="4000" dirty="0"/>
                <a:t>GEEK SMART</a:t>
              </a:r>
              <a:endParaRPr lang="zh-CN" altLang="en-US" sz="4000" dirty="0"/>
            </a:p>
          </p:txBody>
        </p:sp>
        <p:sp>
          <p:nvSpPr>
            <p:cNvPr id="29" name="文本框 28"/>
            <p:cNvSpPr txBox="1"/>
            <p:nvPr userDrawn="1">
              <p:custDataLst>
                <p:tags r:id="rId9"/>
              </p:custDataLst>
            </p:nvPr>
          </p:nvSpPr>
          <p:spPr>
            <a:xfrm>
              <a:off x="12575" y="8018"/>
              <a:ext cx="4206" cy="1166"/>
            </a:xfrm>
            <a:prstGeom prst="rect">
              <a:avLst/>
            </a:prstGeom>
          </p:spPr>
          <p:txBody>
            <a:bodyPr wrap="none" lIns="0" tIns="0" rIns="0" bIns="0">
              <a:noAutofit/>
            </a:bodyPr>
            <a:lstStyle>
              <a:defPPr>
                <a:defRPr lang="zh-CN"/>
              </a:defPPr>
              <a:lvl1pPr>
                <a:lnSpc>
                  <a:spcPct val="120000"/>
                </a:lnSpc>
                <a:defRPr sz="4800">
                  <a:ln w="12700">
                    <a:gradFill>
                      <a:gsLst>
                        <a:gs pos="0">
                          <a:schemeClr val="bg1"/>
                        </a:gs>
                        <a:gs pos="75000">
                          <a:schemeClr val="bg1">
                            <a:alpha val="0"/>
                          </a:schemeClr>
                        </a:gs>
                      </a:gsLst>
                      <a:lin ang="5400000" scaled="1"/>
                    </a:gradFill>
                  </a:ln>
                  <a:noFill/>
                  <a:latin typeface="+mj-lt"/>
                </a:defRPr>
              </a:lvl1pPr>
            </a:lstStyle>
            <a:p>
              <a:r>
                <a:rPr lang="en-US" altLang="zh-CN" dirty="0"/>
                <a:t>REPORT</a:t>
              </a:r>
            </a:p>
          </p:txBody>
        </p:sp>
      </p:grpSp>
      <p:grpSp>
        <p:nvGrpSpPr>
          <p:cNvPr id="32" name="组合 31"/>
          <p:cNvGrpSpPr/>
          <p:nvPr/>
        </p:nvGrpSpPr>
        <p:grpSpPr>
          <a:xfrm>
            <a:off x="2417445" y="2443480"/>
            <a:ext cx="3679190" cy="1971040"/>
            <a:chOff x="3807" y="3848"/>
            <a:chExt cx="5794" cy="3104"/>
          </a:xfrm>
        </p:grpSpPr>
        <p:sp>
          <p:nvSpPr>
            <p:cNvPr id="6" name="文本框 5"/>
            <p:cNvSpPr txBox="1"/>
            <p:nvPr userDrawn="1"/>
          </p:nvSpPr>
          <p:spPr>
            <a:xfrm>
              <a:off x="3900" y="5722"/>
              <a:ext cx="5609" cy="434"/>
            </a:xfrm>
            <a:prstGeom prst="rect">
              <a:avLst/>
            </a:prstGeom>
            <a:noFill/>
          </p:spPr>
          <p:txBody>
            <a:bodyPr wrap="square" rtlCol="0">
              <a:spAutoFit/>
            </a:bodyPr>
            <a:lstStyle/>
            <a:p>
              <a:pPr algn="dist"/>
              <a:endParaRPr lang="zh-CN" altLang="en-US" sz="1200" dirty="0">
                <a:solidFill>
                  <a:srgbClr val="0B0E49"/>
                </a:solidFill>
                <a:latin typeface="MiSans Light" panose="00000400000000000000" charset="-122"/>
                <a:sym typeface="+mn-ea"/>
              </a:endParaRPr>
            </a:p>
          </p:txBody>
        </p:sp>
        <p:sp>
          <p:nvSpPr>
            <p:cNvPr id="4" name="文本框 3"/>
            <p:cNvSpPr txBox="1"/>
            <p:nvPr userDrawn="1"/>
          </p:nvSpPr>
          <p:spPr>
            <a:xfrm>
              <a:off x="3807" y="3848"/>
              <a:ext cx="5794" cy="1638"/>
            </a:xfrm>
            <a:prstGeom prst="rect">
              <a:avLst/>
            </a:prstGeom>
            <a:noFill/>
          </p:spPr>
          <p:txBody>
            <a:bodyPr wrap="square" rtlCol="0">
              <a:spAutoFit/>
            </a:bodyPr>
            <a:lstStyle/>
            <a:p>
              <a:pPr algn="dist">
                <a:lnSpc>
                  <a:spcPct val="110000"/>
                </a:lnSpc>
              </a:pPr>
              <a:r>
                <a:rPr lang="zh-CN" altLang="en-US" sz="5600" b="1" dirty="0" smtClean="0">
                  <a:solidFill>
                    <a:srgbClr val="345EFF"/>
                  </a:solidFill>
                  <a:latin typeface="微软雅黑" panose="020B0503020204020204" charset="-122"/>
                  <a:ea typeface="微软雅黑" panose="020B0503020204020204" charset="-122"/>
                  <a:sym typeface="+mn-ea"/>
                </a:rPr>
                <a:t>汇报完毕</a:t>
              </a:r>
              <a:r>
                <a:rPr lang="zh-CN" altLang="en-US" sz="5600" b="1" dirty="0">
                  <a:solidFill>
                    <a:srgbClr val="345EFF"/>
                  </a:solidFill>
                  <a:latin typeface="微软雅黑" panose="020B0503020204020204" charset="-122"/>
                  <a:ea typeface="微软雅黑" panose="020B0503020204020204" charset="-122"/>
                  <a:sym typeface="+mn-ea"/>
                </a:rPr>
                <a:t>！</a:t>
              </a:r>
            </a:p>
          </p:txBody>
        </p:sp>
        <p:sp>
          <p:nvSpPr>
            <p:cNvPr id="5" name="文本框 4" descr="7b0a20202020227461726765744d6f64756c65223a202270726f636573734f6e6c696e65466f6e7473222c0a2020202022776f7264617274223a20227b5c2269645c223a32353030343039342c5c227469645c223a31333530337d220a7d0a"/>
            <p:cNvSpPr txBox="1"/>
            <p:nvPr userDrawn="1"/>
          </p:nvSpPr>
          <p:spPr>
            <a:xfrm>
              <a:off x="3900" y="6488"/>
              <a:ext cx="5609" cy="464"/>
            </a:xfrm>
            <a:prstGeom prst="rect">
              <a:avLst/>
            </a:prstGeom>
            <a:noFill/>
          </p:spPr>
          <p:txBody>
            <a:bodyPr wrap="square" rtlCol="0">
              <a:noAutofit/>
            </a:bodyPr>
            <a:lstStyle/>
            <a:p>
              <a:pPr algn="dist">
                <a:lnSpc>
                  <a:spcPct val="70000"/>
                </a:lnSpc>
              </a:pPr>
              <a:r>
                <a:rPr lang="en-US" altLang="zh-CN" sz="1400">
                  <a:ln w="3175" cmpd="sng">
                    <a:noFill/>
                    <a:prstDash val="solid"/>
                  </a:ln>
                  <a:solidFill>
                    <a:srgbClr val="345EFF"/>
                  </a:solidFill>
                  <a:effectLst/>
                  <a:latin typeface="Arial" panose="020B0604020202020204" pitchFamily="34" charset="0"/>
                  <a:ea typeface="汉仪方叠体简" panose="02010600000101010101" charset="-122"/>
                  <a:cs typeface="Arial" panose="020B0604020202020204" pitchFamily="34" charset="0"/>
                  <a:sym typeface="金山云技术体" charset="-122"/>
                </a:rPr>
                <a:t>THANKS FOR WATCHING</a:t>
              </a:r>
            </a:p>
          </p:txBody>
        </p:sp>
        <p:cxnSp>
          <p:nvCxnSpPr>
            <p:cNvPr id="8" name="直接连接符 7"/>
            <p:cNvCxnSpPr/>
            <p:nvPr/>
          </p:nvCxnSpPr>
          <p:spPr>
            <a:xfrm>
              <a:off x="4018" y="6268"/>
              <a:ext cx="5370" cy="0"/>
            </a:xfrm>
            <a:prstGeom prst="line">
              <a:avLst/>
            </a:prstGeom>
            <a:ln>
              <a:solidFill>
                <a:srgbClr val="8283B8"/>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3"/>
              </p:custDataLst>
            </p:nvPr>
          </p:nvCxnSpPr>
          <p:spPr>
            <a:xfrm>
              <a:off x="4018" y="5610"/>
              <a:ext cx="5370" cy="0"/>
            </a:xfrm>
            <a:prstGeom prst="line">
              <a:avLst/>
            </a:prstGeom>
            <a:ln>
              <a:solidFill>
                <a:srgbClr val="8283B8"/>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392746" y="695325"/>
            <a:ext cx="10296525" cy="6038850"/>
          </a:xfrm>
          <a:prstGeom prst="rect">
            <a:avLst/>
          </a:prstGeom>
          <a:ln>
            <a:noFill/>
          </a:ln>
          <a:effectLst>
            <a:outerShdw blurRad="190500" algn="tl" rotWithShape="0">
              <a:srgbClr val="000000">
                <a:alpha val="70000"/>
              </a:srgbClr>
            </a:outerShdw>
          </a:effectLst>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纵向项目申报申请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541009" y="1228726"/>
            <a:ext cx="5148262" cy="646331"/>
          </a:xfrm>
          <a:prstGeom prst="rect">
            <a:avLst/>
          </a:prstGeom>
          <a:noFill/>
        </p:spPr>
        <p:txBody>
          <a:bodyPr wrap="square" rtlCol="0">
            <a:spAutoFit/>
          </a:bodyPr>
          <a:lstStyle/>
          <a:p>
            <a:r>
              <a:rPr lang="zh-CN" altLang="en-US" dirty="0" smtClean="0">
                <a:solidFill>
                  <a:srgbClr val="FF0000"/>
                </a:solidFill>
              </a:rPr>
              <a:t>如果科发院发布了申报计划，就选择申报计划；</a:t>
            </a:r>
            <a:endParaRPr lang="en-US" altLang="zh-CN" dirty="0" smtClean="0">
              <a:solidFill>
                <a:srgbClr val="FF0000"/>
              </a:solidFill>
            </a:endParaRPr>
          </a:p>
          <a:p>
            <a:r>
              <a:rPr lang="zh-CN" altLang="en-US" dirty="0" smtClean="0">
                <a:solidFill>
                  <a:srgbClr val="FF0000"/>
                </a:solidFill>
              </a:rPr>
              <a:t>否则，不用选择申报计划。</a:t>
            </a:r>
            <a:endParaRPr lang="zh-CN" altLang="en-US" dirty="0">
              <a:solidFill>
                <a:srgbClr val="FF0000"/>
              </a:solidFill>
            </a:endParaRPr>
          </a:p>
        </p:txBody>
      </p:sp>
      <p:sp>
        <p:nvSpPr>
          <p:cNvPr id="15" name="文本框 14"/>
          <p:cNvSpPr txBox="1"/>
          <p:nvPr/>
        </p:nvSpPr>
        <p:spPr>
          <a:xfrm>
            <a:off x="5769609" y="3981450"/>
            <a:ext cx="5148262" cy="646331"/>
          </a:xfrm>
          <a:prstGeom prst="rect">
            <a:avLst/>
          </a:prstGeom>
          <a:noFill/>
        </p:spPr>
        <p:txBody>
          <a:bodyPr wrap="square" rtlCol="0">
            <a:spAutoFit/>
          </a:bodyPr>
          <a:lstStyle/>
          <a:p>
            <a:r>
              <a:rPr lang="zh-CN" altLang="en-US" dirty="0" smtClean="0">
                <a:solidFill>
                  <a:srgbClr val="FF0000"/>
                </a:solidFill>
              </a:rPr>
              <a:t>依次选择科研类别、管理科室、任务来源，再点击项目类别输入框后面的查询按钮。</a:t>
            </a:r>
            <a:endParaRPr lang="zh-CN" altLang="en-US" dirty="0">
              <a:solidFill>
                <a:srgbClr val="FF0000"/>
              </a:solidFill>
            </a:endParaRPr>
          </a:p>
        </p:txBody>
      </p:sp>
      <p:sp>
        <p:nvSpPr>
          <p:cNvPr id="18" name="矩形 17"/>
          <p:cNvSpPr/>
          <p:nvPr/>
        </p:nvSpPr>
        <p:spPr>
          <a:xfrm>
            <a:off x="9925050" y="5781674"/>
            <a:ext cx="590550" cy="447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451485" y="751206"/>
            <a:ext cx="7482840" cy="5871662"/>
          </a:xfrm>
          <a:prstGeom prst="rect">
            <a:avLst/>
          </a:prstGeom>
          <a:ln>
            <a:noFill/>
          </a:ln>
          <a:effectLst>
            <a:outerShdw blurRad="190500" algn="tl" rotWithShape="0">
              <a:srgbClr val="000000">
                <a:alpha val="70000"/>
              </a:srgbClr>
            </a:outerShdw>
          </a:effectLst>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纵向项目申报申请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8017509" y="948822"/>
            <a:ext cx="4003041" cy="4524315"/>
          </a:xfrm>
          <a:prstGeom prst="rect">
            <a:avLst/>
          </a:prstGeom>
          <a:noFill/>
        </p:spPr>
        <p:txBody>
          <a:bodyPr wrap="square" rtlCol="0">
            <a:spAutoFit/>
          </a:bodyPr>
          <a:lstStyle/>
          <a:p>
            <a:r>
              <a:rPr lang="zh-CN" altLang="en-US" dirty="0" smtClean="0">
                <a:solidFill>
                  <a:srgbClr val="FF0000"/>
                </a:solidFill>
              </a:rPr>
              <a:t>在弹出的对话框中选择项目类别，点击“确定”按钮。</a:t>
            </a:r>
            <a:endParaRPr lang="en-US" altLang="zh-CN" dirty="0" smtClean="0">
              <a:solidFill>
                <a:srgbClr val="FF0000"/>
              </a:solidFill>
            </a:endParaRPr>
          </a:p>
          <a:p>
            <a:endParaRPr lang="en-US" altLang="zh-CN" dirty="0">
              <a:solidFill>
                <a:srgbClr val="FF0000"/>
              </a:solidFill>
            </a:endParaRPr>
          </a:p>
          <a:p>
            <a:endParaRPr lang="en-US" altLang="zh-CN" dirty="0" smtClean="0">
              <a:solidFill>
                <a:srgbClr val="FF0000"/>
              </a:solidFill>
            </a:endParaRPr>
          </a:p>
          <a:p>
            <a:endParaRPr lang="en-US" altLang="zh-CN" dirty="0" smtClean="0">
              <a:solidFill>
                <a:srgbClr val="FF0000"/>
              </a:solidFill>
            </a:endParaRPr>
          </a:p>
          <a:p>
            <a:endParaRPr lang="en-US" altLang="zh-CN" dirty="0">
              <a:solidFill>
                <a:srgbClr val="FF0000"/>
              </a:solidFill>
            </a:endParaRPr>
          </a:p>
          <a:p>
            <a:endParaRPr lang="en-US" altLang="zh-CN" dirty="0" smtClean="0">
              <a:solidFill>
                <a:srgbClr val="FF0000"/>
              </a:solidFill>
            </a:endParaRPr>
          </a:p>
          <a:p>
            <a:endParaRPr lang="en-US" altLang="zh-CN" dirty="0">
              <a:solidFill>
                <a:srgbClr val="FF0000"/>
              </a:solidFill>
            </a:endParaRPr>
          </a:p>
          <a:p>
            <a:endParaRPr lang="en-US" altLang="zh-CN" dirty="0" smtClean="0">
              <a:solidFill>
                <a:srgbClr val="FF0000"/>
              </a:solidFill>
            </a:endParaRPr>
          </a:p>
          <a:p>
            <a:endParaRPr lang="en-US" altLang="zh-CN" dirty="0">
              <a:solidFill>
                <a:srgbClr val="FF0000"/>
              </a:solidFill>
            </a:endParaRPr>
          </a:p>
          <a:p>
            <a:endParaRPr lang="en-US" altLang="zh-CN" dirty="0" smtClean="0">
              <a:solidFill>
                <a:srgbClr val="FF0000"/>
              </a:solidFill>
            </a:endParaRPr>
          </a:p>
          <a:p>
            <a:endParaRPr lang="en-US" altLang="zh-CN" dirty="0" smtClean="0">
              <a:solidFill>
                <a:srgbClr val="FF0000"/>
              </a:solidFill>
            </a:endParaRPr>
          </a:p>
          <a:p>
            <a:r>
              <a:rPr lang="zh-CN" altLang="en-US" dirty="0" smtClean="0">
                <a:solidFill>
                  <a:srgbClr val="FF0000"/>
                </a:solidFill>
              </a:rPr>
              <a:t>如果在列表中的确找不到需要的项目类别，请选择“其他”。此时点击“确定”按钮返回到项目申报页面后需要手动输入新的项目类别。</a:t>
            </a:r>
            <a:endParaRPr lang="zh-CN" altLang="en-US" dirty="0">
              <a:solidFill>
                <a:srgbClr val="FF0000"/>
              </a:solidFill>
            </a:endParaRPr>
          </a:p>
        </p:txBody>
      </p:sp>
      <p:pic>
        <p:nvPicPr>
          <p:cNvPr id="2" name="图片 1"/>
          <p:cNvPicPr>
            <a:picLocks noChangeAspect="1"/>
          </p:cNvPicPr>
          <p:nvPr/>
        </p:nvPicPr>
        <p:blipFill>
          <a:blip r:embed="rId4"/>
          <a:stretch>
            <a:fillRect/>
          </a:stretch>
        </p:blipFill>
        <p:spPr>
          <a:xfrm>
            <a:off x="8017509" y="5473137"/>
            <a:ext cx="3219450" cy="61912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51485" y="751206"/>
            <a:ext cx="10840629" cy="5197827"/>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纵向项目申报申请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373141" y="2406822"/>
            <a:ext cx="3791677" cy="369332"/>
          </a:xfrm>
          <a:prstGeom prst="rect">
            <a:avLst/>
          </a:prstGeom>
          <a:noFill/>
        </p:spPr>
        <p:txBody>
          <a:bodyPr wrap="square" rtlCol="0">
            <a:spAutoFit/>
          </a:bodyPr>
          <a:lstStyle/>
          <a:p>
            <a:r>
              <a:rPr lang="zh-CN" altLang="en-US" dirty="0" smtClean="0">
                <a:solidFill>
                  <a:srgbClr val="FF0000"/>
                </a:solidFill>
              </a:rPr>
              <a:t>纵向项目申报申请页面</a:t>
            </a:r>
            <a:endParaRPr lang="en-US" altLang="zh-CN"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61109" y="1122402"/>
            <a:ext cx="4872114" cy="3127137"/>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0B0E49"/>
                </a:solidFill>
                <a:sym typeface="+mn-ea"/>
              </a:rPr>
              <a:t>纵向项目申报申请</a:t>
            </a: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2"/>
            </p:custDataLst>
          </p:nvPr>
        </p:nvSpPr>
        <p:spPr>
          <a:xfrm>
            <a:off x="292099" y="5706348"/>
            <a:ext cx="11776076" cy="1056401"/>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sym typeface="+mn-ea"/>
              </a:rPr>
              <a:t>项目成员信息填写，通过点击“新增成员”按钮，选择人员类别，通过姓名搜索成员信息，并要求填入信息后，点击“确定”按钮。</a:t>
            </a:r>
            <a:endParaRPr lang="zh-CN" altLang="en-US" dirty="0">
              <a:sym typeface="+mn-ea"/>
            </a:endParaRPr>
          </a:p>
        </p:txBody>
      </p:sp>
      <p:pic>
        <p:nvPicPr>
          <p:cNvPr id="6" name="图片 5"/>
          <p:cNvPicPr>
            <a:picLocks noChangeAspect="1"/>
          </p:cNvPicPr>
          <p:nvPr/>
        </p:nvPicPr>
        <p:blipFill>
          <a:blip r:embed="rId5"/>
          <a:stretch>
            <a:fillRect/>
          </a:stretch>
        </p:blipFill>
        <p:spPr>
          <a:xfrm>
            <a:off x="5070867" y="704850"/>
            <a:ext cx="5839311" cy="4669790"/>
          </a:xfrm>
          <a:prstGeom prst="rect">
            <a:avLst/>
          </a:prstGeom>
        </p:spPr>
      </p:pic>
      <p:cxnSp>
        <p:nvCxnSpPr>
          <p:cNvPr id="12" name="直接箭头连接符 11"/>
          <p:cNvCxnSpPr/>
          <p:nvPr/>
        </p:nvCxnSpPr>
        <p:spPr>
          <a:xfrm flipV="1">
            <a:off x="272415" y="1861066"/>
            <a:ext cx="358140" cy="29718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97155" y="1763237"/>
            <a:ext cx="350520" cy="369332"/>
          </a:xfrm>
          <a:prstGeom prst="rect">
            <a:avLst/>
          </a:prstGeom>
          <a:noFill/>
        </p:spPr>
        <p:txBody>
          <a:bodyPr wrap="square" rtlCol="0">
            <a:spAutoFit/>
          </a:bodyPr>
          <a:lstStyle/>
          <a:p>
            <a:r>
              <a:rPr lang="zh-CN" altLang="en-US" dirty="0" smtClean="0">
                <a:solidFill>
                  <a:srgbClr val="FF0000"/>
                </a:solidFill>
              </a:rPr>
              <a:t>①</a:t>
            </a:r>
            <a:endParaRPr lang="zh-CN" altLang="en-US" dirty="0">
              <a:solidFill>
                <a:srgbClr val="FF0000"/>
              </a:solidFill>
            </a:endParaRPr>
          </a:p>
        </p:txBody>
      </p:sp>
      <p:sp>
        <p:nvSpPr>
          <p:cNvPr id="14" name="文本框 13"/>
          <p:cNvSpPr txBox="1"/>
          <p:nvPr/>
        </p:nvSpPr>
        <p:spPr>
          <a:xfrm>
            <a:off x="8763000" y="1214356"/>
            <a:ext cx="350520" cy="369332"/>
          </a:xfrm>
          <a:prstGeom prst="rect">
            <a:avLst/>
          </a:prstGeom>
          <a:noFill/>
        </p:spPr>
        <p:txBody>
          <a:bodyPr wrap="square" rtlCol="0">
            <a:spAutoFit/>
          </a:bodyPr>
          <a:lstStyle/>
          <a:p>
            <a:r>
              <a:rPr lang="zh-CN" altLang="en-US" dirty="0">
                <a:solidFill>
                  <a:srgbClr val="FF0000"/>
                </a:solidFill>
              </a:rPr>
              <a:t>②</a:t>
            </a:r>
          </a:p>
        </p:txBody>
      </p:sp>
      <p:sp>
        <p:nvSpPr>
          <p:cNvPr id="15" name="文本框 14"/>
          <p:cNvSpPr txBox="1"/>
          <p:nvPr/>
        </p:nvSpPr>
        <p:spPr>
          <a:xfrm>
            <a:off x="11177830" y="4934328"/>
            <a:ext cx="350520" cy="369332"/>
          </a:xfrm>
          <a:prstGeom prst="rect">
            <a:avLst/>
          </a:prstGeom>
          <a:noFill/>
        </p:spPr>
        <p:txBody>
          <a:bodyPr wrap="square" rtlCol="0">
            <a:spAutoFit/>
          </a:bodyPr>
          <a:lstStyle/>
          <a:p>
            <a:r>
              <a:rPr lang="zh-CN" altLang="en-US" dirty="0" smtClean="0">
                <a:solidFill>
                  <a:srgbClr val="FF0000"/>
                </a:solidFill>
              </a:rPr>
              <a:t>③</a:t>
            </a:r>
            <a:endParaRPr lang="zh-CN" altLang="en-US" dirty="0">
              <a:solidFill>
                <a:srgbClr val="FF0000"/>
              </a:solidFill>
            </a:endParaRPr>
          </a:p>
        </p:txBody>
      </p:sp>
      <p:cxnSp>
        <p:nvCxnSpPr>
          <p:cNvPr id="16" name="直接箭头连接符 15"/>
          <p:cNvCxnSpPr/>
          <p:nvPr/>
        </p:nvCxnSpPr>
        <p:spPr>
          <a:xfrm flipH="1">
            <a:off x="10805869" y="5118994"/>
            <a:ext cx="371961" cy="12443"/>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451485" y="847725"/>
            <a:ext cx="10429875" cy="4019550"/>
          </a:xfrm>
          <a:prstGeom prst="rect">
            <a:avLst/>
          </a:prstGeom>
          <a:ln>
            <a:noFill/>
          </a:ln>
          <a:effectLst>
            <a:outerShdw blurRad="190500" algn="tl" rotWithShape="0">
              <a:srgbClr val="000000">
                <a:alpha val="70000"/>
              </a:srgbClr>
            </a:outerShdw>
          </a:effectLst>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纵向项目申报申请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838449" y="2266950"/>
            <a:ext cx="7172325" cy="369332"/>
          </a:xfrm>
          <a:prstGeom prst="rect">
            <a:avLst/>
          </a:prstGeom>
          <a:noFill/>
        </p:spPr>
        <p:txBody>
          <a:bodyPr wrap="square" rtlCol="0">
            <a:spAutoFit/>
          </a:bodyPr>
          <a:lstStyle/>
          <a:p>
            <a:r>
              <a:rPr lang="zh-CN" altLang="en-US" dirty="0" smtClean="0">
                <a:solidFill>
                  <a:srgbClr val="FF0000"/>
                </a:solidFill>
              </a:rPr>
              <a:t>点击“上传附件”按要求上传申报书等必要材料及需要用章的材料。</a:t>
            </a:r>
            <a:endParaRPr lang="zh-CN" altLang="en-US" dirty="0">
              <a:solidFill>
                <a:srgbClr val="FF0000"/>
              </a:solidFill>
            </a:endParaRPr>
          </a:p>
        </p:txBody>
      </p:sp>
      <p:sp>
        <p:nvSpPr>
          <p:cNvPr id="10" name="文本框 9"/>
          <p:cNvSpPr txBox="1"/>
          <p:nvPr/>
        </p:nvSpPr>
        <p:spPr>
          <a:xfrm>
            <a:off x="2838448" y="4890889"/>
            <a:ext cx="7172325" cy="369332"/>
          </a:xfrm>
          <a:prstGeom prst="rect">
            <a:avLst/>
          </a:prstGeom>
          <a:noFill/>
        </p:spPr>
        <p:txBody>
          <a:bodyPr wrap="square" rtlCol="0">
            <a:spAutoFit/>
          </a:bodyPr>
          <a:lstStyle/>
          <a:p>
            <a:r>
              <a:rPr lang="zh-CN" altLang="en-US" dirty="0" smtClean="0">
                <a:solidFill>
                  <a:srgbClr val="FF0000"/>
                </a:solidFill>
              </a:rPr>
              <a:t>输入用章的份数，选择用印类型，点击“保存”按钮。</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0B0E49"/>
                </a:solidFill>
                <a:sym typeface="+mn-ea"/>
              </a:rPr>
              <a:t>纵向项目申报申请</a:t>
            </a: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2"/>
            </p:custDataLst>
          </p:nvPr>
        </p:nvSpPr>
        <p:spPr>
          <a:xfrm>
            <a:off x="370205" y="3940412"/>
            <a:ext cx="11117385" cy="2422288"/>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marL="171450" indent="-171450">
              <a:lnSpc>
                <a:spcPct val="150000"/>
              </a:lnSpc>
              <a:buFont typeface="Arial" panose="020B0604020202020204" pitchFamily="34" charset="0"/>
              <a:buChar char="•"/>
              <a:defRPr sz="2000">
                <a:solidFill>
                  <a:srgbClr val="0070C0"/>
                </a:solidFill>
                <a:latin typeface="+mn-ea"/>
              </a:defRPr>
            </a:lvl1pPr>
          </a:lstStyle>
          <a:p>
            <a:pPr marL="0" indent="0">
              <a:buNone/>
            </a:pPr>
            <a:r>
              <a:rPr lang="zh-CN" altLang="en-US" dirty="0" smtClean="0">
                <a:latin typeface="楷体" panose="02010609060101010101" pitchFamily="49" charset="-122"/>
                <a:ea typeface="楷体" panose="02010609060101010101" pitchFamily="49" charset="-122"/>
                <a:sym typeface="+mn-ea"/>
              </a:rPr>
              <a:t>按钮功能说明：</a:t>
            </a:r>
            <a:endParaRPr lang="en-US" altLang="zh-CN" dirty="0">
              <a:latin typeface="楷体" panose="02010609060101010101" pitchFamily="49" charset="-122"/>
              <a:ea typeface="楷体" panose="02010609060101010101" pitchFamily="49" charset="-122"/>
              <a:sym typeface="+mn-ea"/>
            </a:endParaRPr>
          </a:p>
          <a:p>
            <a:r>
              <a:rPr lang="zh-CN" altLang="en-US" dirty="0">
                <a:latin typeface="楷体" panose="02010609060101010101" pitchFamily="49" charset="-122"/>
                <a:ea typeface="楷体" panose="02010609060101010101" pitchFamily="49" charset="-122"/>
                <a:sym typeface="+mn-ea"/>
              </a:rPr>
              <a:t>①保存：可以将申报信息保存未草稿状态，随时可以修改项目信息。</a:t>
            </a:r>
            <a:endParaRPr lang="en-US" altLang="zh-CN" dirty="0">
              <a:latin typeface="楷体" panose="02010609060101010101" pitchFamily="49" charset="-122"/>
              <a:ea typeface="楷体" panose="02010609060101010101" pitchFamily="49" charset="-122"/>
              <a:sym typeface="+mn-ea"/>
            </a:endParaRPr>
          </a:p>
          <a:p>
            <a:r>
              <a:rPr lang="zh-CN" altLang="en-US" dirty="0">
                <a:latin typeface="楷体" panose="02010609060101010101" pitchFamily="49" charset="-122"/>
                <a:ea typeface="楷体" panose="02010609060101010101" pitchFamily="49" charset="-122"/>
                <a:sym typeface="+mn-ea"/>
              </a:rPr>
              <a:t>②提交：将申报项目提交审批流程，在审批期间不可以对信息进行修改，可以在项目列表查看审批进程。</a:t>
            </a:r>
            <a:endParaRPr lang="en-US" altLang="zh-CN" dirty="0">
              <a:latin typeface="楷体" panose="02010609060101010101" pitchFamily="49" charset="-122"/>
              <a:ea typeface="楷体" panose="02010609060101010101" pitchFamily="49" charset="-122"/>
              <a:sym typeface="+mn-ea"/>
            </a:endParaRPr>
          </a:p>
          <a:p>
            <a:r>
              <a:rPr lang="zh-CN" altLang="en-US" dirty="0">
                <a:latin typeface="楷体" panose="02010609060101010101" pitchFamily="49" charset="-122"/>
                <a:ea typeface="楷体" panose="02010609060101010101" pitchFamily="49" charset="-122"/>
                <a:sym typeface="+mn-ea"/>
              </a:rPr>
              <a:t>③关闭：退出申报。</a:t>
            </a:r>
            <a:endParaRPr lang="en-US" altLang="zh-CN" dirty="0">
              <a:latin typeface="楷体" panose="02010609060101010101" pitchFamily="49" charset="-122"/>
              <a:ea typeface="楷体" panose="02010609060101010101" pitchFamily="49" charset="-122"/>
              <a:sym typeface="+mn-ea"/>
            </a:endParaRPr>
          </a:p>
          <a:p>
            <a:endParaRPr lang="zh-CN" altLang="en-US" dirty="0">
              <a:sym typeface="+mn-ea"/>
            </a:endParaRPr>
          </a:p>
        </p:txBody>
      </p:sp>
      <p:pic>
        <p:nvPicPr>
          <p:cNvPr id="8" name="图片 7"/>
          <p:cNvPicPr>
            <a:picLocks noChangeAspect="1"/>
          </p:cNvPicPr>
          <p:nvPr/>
        </p:nvPicPr>
        <p:blipFill rotWithShape="1">
          <a:blip r:embed="rId5"/>
          <a:srcRect l="12128" t="73992" r="251" b="-326"/>
          <a:stretch>
            <a:fillRect/>
          </a:stretch>
        </p:blipFill>
        <p:spPr>
          <a:xfrm>
            <a:off x="392332" y="2123007"/>
            <a:ext cx="11235690" cy="1532724"/>
          </a:xfrm>
          <a:prstGeom prst="rect">
            <a:avLst/>
          </a:prstGeom>
          <a:ln>
            <a:noFill/>
          </a:ln>
          <a:effectLst>
            <a:outerShdw blurRad="190500" algn="tl" rotWithShape="0">
              <a:srgbClr val="000000">
                <a:alpha val="70000"/>
              </a:srgbClr>
            </a:outerShdw>
          </a:effectLst>
        </p:spPr>
      </p:pic>
      <p:sp>
        <p:nvSpPr>
          <p:cNvPr id="11" name="文本框 10"/>
          <p:cNvSpPr txBox="1"/>
          <p:nvPr>
            <p:custDataLst>
              <p:tags r:id="rId3"/>
            </p:custDataLst>
          </p:nvPr>
        </p:nvSpPr>
        <p:spPr>
          <a:xfrm>
            <a:off x="257883" y="1090238"/>
            <a:ext cx="11385403" cy="637857"/>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marL="171450" indent="-171450">
              <a:lnSpc>
                <a:spcPct val="150000"/>
              </a:lnSpc>
              <a:buFont typeface="Arial" panose="020B0604020202020204" pitchFamily="34" charset="0"/>
              <a:buChar char="•"/>
              <a:defRPr sz="2000">
                <a:solidFill>
                  <a:srgbClr val="0070C0"/>
                </a:solidFill>
                <a:latin typeface="+mn-ea"/>
              </a:defRPr>
            </a:lvl1pPr>
          </a:lstStyle>
          <a:p>
            <a:r>
              <a:rPr lang="zh-CN" altLang="en-US" dirty="0" smtClean="0">
                <a:sym typeface="+mn-ea"/>
              </a:rPr>
              <a:t>勾选“郑重承诺”，点击“提交”按钮。</a:t>
            </a:r>
            <a:endParaRPr lang="en-US" altLang="zh-CN" dirty="0" smtClean="0">
              <a:sym typeface="+mn-ea"/>
            </a:endParaRPr>
          </a:p>
          <a:p>
            <a:endParaRPr lang="zh-CN" altLang="en-US" dirty="0">
              <a:sym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0B0E49"/>
                </a:solidFill>
                <a:sym typeface="+mn-ea"/>
              </a:rPr>
              <a:t>纵向项目申报申请</a:t>
            </a: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2"/>
            </p:custDataLst>
          </p:nvPr>
        </p:nvSpPr>
        <p:spPr>
          <a:xfrm>
            <a:off x="4723765" y="1598930"/>
            <a:ext cx="288290" cy="50165"/>
          </a:xfrm>
          <a:prstGeom prst="rect">
            <a:avLst/>
          </a:prstGeom>
          <a:solidFill>
            <a:srgbClr val="345EFF"/>
          </a:solidFill>
          <a:ln>
            <a:noFill/>
          </a:ln>
          <a:effectLst>
            <a:outerShdw blurRad="203200" dist="50800" dir="5400000" algn="ctr" rotWithShape="0">
              <a:srgbClr val="345EFF">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3"/>
            </p:custDataLst>
          </p:nvPr>
        </p:nvSpPr>
        <p:spPr>
          <a:xfrm>
            <a:off x="451485" y="1598930"/>
            <a:ext cx="288290" cy="50165"/>
          </a:xfrm>
          <a:prstGeom prst="rect">
            <a:avLst/>
          </a:prstGeom>
          <a:solidFill>
            <a:srgbClr val="345EFF"/>
          </a:solidFill>
          <a:ln>
            <a:noFill/>
          </a:ln>
          <a:effectLst>
            <a:outerShdw blurRad="203200" dist="50800" dir="5400000" algn="ctr" rotWithShape="0">
              <a:srgbClr val="345EFF">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7"/>
          <a:stretch>
            <a:fillRect/>
          </a:stretch>
        </p:blipFill>
        <p:spPr>
          <a:xfrm>
            <a:off x="263301" y="1568792"/>
            <a:ext cx="11738590" cy="1383563"/>
          </a:xfrm>
          <a:prstGeom prst="rect">
            <a:avLst/>
          </a:prstGeom>
          <a:ln>
            <a:noFill/>
          </a:ln>
          <a:effectLst>
            <a:outerShdw blurRad="190500" algn="tl" rotWithShape="0">
              <a:srgbClr val="000000">
                <a:alpha val="70000"/>
              </a:srgbClr>
            </a:outerShdw>
          </a:effectLst>
        </p:spPr>
      </p:pic>
      <p:pic>
        <p:nvPicPr>
          <p:cNvPr id="5" name="图片 4"/>
          <p:cNvPicPr>
            <a:picLocks noChangeAspect="1"/>
          </p:cNvPicPr>
          <p:nvPr/>
        </p:nvPicPr>
        <p:blipFill>
          <a:blip r:embed="rId8"/>
          <a:stretch>
            <a:fillRect/>
          </a:stretch>
        </p:blipFill>
        <p:spPr>
          <a:xfrm>
            <a:off x="131758" y="4529481"/>
            <a:ext cx="11870134" cy="1166831"/>
          </a:xfrm>
          <a:prstGeom prst="rect">
            <a:avLst/>
          </a:prstGeom>
          <a:ln>
            <a:noFill/>
          </a:ln>
          <a:effectLst>
            <a:outerShdw blurRad="190500" algn="tl" rotWithShape="0">
              <a:srgbClr val="000000">
                <a:alpha val="70000"/>
              </a:srgbClr>
            </a:outerShdw>
          </a:effectLst>
        </p:spPr>
      </p:pic>
      <p:sp>
        <p:nvSpPr>
          <p:cNvPr id="12" name="文本框 11"/>
          <p:cNvSpPr txBox="1"/>
          <p:nvPr>
            <p:custDataLst>
              <p:tags r:id="rId4"/>
            </p:custDataLst>
          </p:nvPr>
        </p:nvSpPr>
        <p:spPr>
          <a:xfrm>
            <a:off x="328071" y="3793793"/>
            <a:ext cx="8445912" cy="546165"/>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a:solidFill>
                  <a:srgbClr val="0070C0"/>
                </a:solidFill>
                <a:latin typeface="+mn-ea"/>
              </a:defRPr>
            </a:lvl1pPr>
          </a:lstStyle>
          <a:p>
            <a:r>
              <a:rPr lang="zh-CN" altLang="en-US" dirty="0" smtClean="0">
                <a:sym typeface="+mn-ea"/>
              </a:rPr>
              <a:t>审核</a:t>
            </a:r>
            <a:r>
              <a:rPr lang="zh-CN" altLang="en-US" dirty="0">
                <a:sym typeface="+mn-ea"/>
              </a:rPr>
              <a:t>状态项目展示</a:t>
            </a:r>
            <a:r>
              <a:rPr lang="zh-CN" altLang="en-US" dirty="0" smtClean="0">
                <a:sym typeface="+mn-ea"/>
              </a:rPr>
              <a:t>：</a:t>
            </a:r>
            <a:r>
              <a:rPr lang="zh-CN" altLang="en-US" dirty="0">
                <a:sym typeface="+mn-ea"/>
              </a:rPr>
              <a:t>处于审核状态的项目只能查看项目申请的审核进度</a:t>
            </a:r>
          </a:p>
          <a:p>
            <a:endParaRPr lang="zh-CN" altLang="en-US" dirty="0">
              <a:sym typeface="+mn-ea"/>
            </a:endParaRPr>
          </a:p>
        </p:txBody>
      </p:sp>
      <p:sp>
        <p:nvSpPr>
          <p:cNvPr id="14" name="文本框 13"/>
          <p:cNvSpPr txBox="1"/>
          <p:nvPr>
            <p:custDataLst>
              <p:tags r:id="rId5"/>
            </p:custDataLst>
          </p:nvPr>
        </p:nvSpPr>
        <p:spPr>
          <a:xfrm>
            <a:off x="328071" y="901207"/>
            <a:ext cx="7527455" cy="493073"/>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a:solidFill>
                  <a:srgbClr val="0070C0"/>
                </a:solidFill>
                <a:latin typeface="+mn-ea"/>
              </a:defRPr>
            </a:lvl1pPr>
          </a:lstStyle>
          <a:p>
            <a:r>
              <a:rPr lang="zh-CN" altLang="en-US" dirty="0">
                <a:sym typeface="+mn-ea"/>
              </a:rPr>
              <a:t>草稿状态项目</a:t>
            </a:r>
            <a:r>
              <a:rPr lang="zh-CN" altLang="en-US" dirty="0" smtClean="0">
                <a:sym typeface="+mn-ea"/>
              </a:rPr>
              <a:t>：在操作选项中选择修改即可进入项目的编辑页面</a:t>
            </a:r>
            <a:endParaRPr lang="zh-CN" altLang="en-US" dirty="0">
              <a:sym typeface="+mn-e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0B0E49"/>
                </a:solidFill>
                <a:sym typeface="+mn-ea"/>
              </a:rPr>
              <a:t>纵向项目申报申请</a:t>
            </a: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2"/>
            </p:custDataLst>
          </p:nvPr>
        </p:nvSpPr>
        <p:spPr>
          <a:xfrm>
            <a:off x="857722" y="737236"/>
            <a:ext cx="2411258" cy="462631"/>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a:solidFill>
                  <a:srgbClr val="0070C0"/>
                </a:solidFill>
                <a:latin typeface="+mn-ea"/>
              </a:defRPr>
            </a:lvl1pPr>
          </a:lstStyle>
          <a:p>
            <a:r>
              <a:rPr lang="zh-CN" altLang="en-US" dirty="0" smtClean="0">
                <a:sym typeface="+mn-ea"/>
              </a:rPr>
              <a:t>项目</a:t>
            </a:r>
            <a:r>
              <a:rPr lang="zh-CN" altLang="en-US" dirty="0">
                <a:sym typeface="+mn-ea"/>
              </a:rPr>
              <a:t>审批流程展示：</a:t>
            </a:r>
          </a:p>
        </p:txBody>
      </p:sp>
      <p:pic>
        <p:nvPicPr>
          <p:cNvPr id="2" name="图片 1"/>
          <p:cNvPicPr>
            <a:picLocks noChangeAspect="1"/>
          </p:cNvPicPr>
          <p:nvPr/>
        </p:nvPicPr>
        <p:blipFill rotWithShape="1">
          <a:blip r:embed="rId4"/>
          <a:srcRect l="4713" t="4471" r="138" b="2588"/>
          <a:stretch>
            <a:fillRect/>
          </a:stretch>
        </p:blipFill>
        <p:spPr>
          <a:xfrm>
            <a:off x="542925" y="1295399"/>
            <a:ext cx="10576560" cy="5470877"/>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0B0E49"/>
                </a:solidFill>
                <a:sym typeface="+mn-ea"/>
              </a:rPr>
              <a:t>纵向项目申报申请</a:t>
            </a: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2"/>
            </p:custDataLst>
          </p:nvPr>
        </p:nvSpPr>
        <p:spPr>
          <a:xfrm>
            <a:off x="370205" y="3016884"/>
            <a:ext cx="11708188" cy="2112069"/>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a:solidFill>
                  <a:srgbClr val="0070C0"/>
                </a:solidFill>
                <a:latin typeface="+mn-ea"/>
              </a:defRPr>
            </a:lvl1pPr>
          </a:lstStyle>
          <a:p>
            <a:r>
              <a:rPr lang="en-US" altLang="zh-CN" b="1" dirty="0" smtClean="0">
                <a:sym typeface="+mn-ea"/>
              </a:rPr>
              <a:t>·</a:t>
            </a:r>
            <a:r>
              <a:rPr lang="zh-CN" altLang="en-US" dirty="0" smtClean="0">
                <a:sym typeface="+mn-ea"/>
              </a:rPr>
              <a:t>当</a:t>
            </a:r>
            <a:r>
              <a:rPr lang="zh-CN" altLang="en-US" dirty="0">
                <a:sym typeface="+mn-ea"/>
              </a:rPr>
              <a:t>审批人员将申请信息驳回到提交项目申请的科研人员后，该条申请</a:t>
            </a:r>
            <a:r>
              <a:rPr lang="zh-CN" altLang="en-US" dirty="0" smtClean="0">
                <a:sym typeface="+mn-ea"/>
              </a:rPr>
              <a:t>信息状态为“驳回修改”，</a:t>
            </a:r>
            <a:r>
              <a:rPr lang="zh-CN" altLang="en-US" dirty="0">
                <a:sym typeface="+mn-ea"/>
              </a:rPr>
              <a:t>需要科研人员修改后再次提交。</a:t>
            </a:r>
            <a:endParaRPr lang="en-US" altLang="zh-CN" dirty="0">
              <a:sym typeface="+mn-ea"/>
            </a:endParaRPr>
          </a:p>
          <a:p>
            <a:r>
              <a:rPr lang="en-US" altLang="zh-CN" b="1" dirty="0" smtClean="0">
                <a:sym typeface="+mn-ea"/>
              </a:rPr>
              <a:t>·</a:t>
            </a:r>
            <a:r>
              <a:rPr lang="zh-CN" altLang="en-US" dirty="0" smtClean="0">
                <a:sym typeface="+mn-ea"/>
              </a:rPr>
              <a:t>当</a:t>
            </a:r>
            <a:r>
              <a:rPr lang="zh-CN" altLang="en-US" dirty="0">
                <a:sym typeface="+mn-ea"/>
              </a:rPr>
              <a:t>审批人员审核申请信息不通过后，该条申请信息</a:t>
            </a:r>
            <a:r>
              <a:rPr lang="zh-CN" altLang="en-US" dirty="0" smtClean="0">
                <a:sym typeface="+mn-ea"/>
              </a:rPr>
              <a:t>状态为“不通过”，</a:t>
            </a:r>
            <a:r>
              <a:rPr lang="zh-CN" altLang="en-US" dirty="0">
                <a:sym typeface="+mn-ea"/>
              </a:rPr>
              <a:t>申请人员只能查看具体原因，而不能对其进行其他操作。</a:t>
            </a:r>
          </a:p>
        </p:txBody>
      </p:sp>
      <p:pic>
        <p:nvPicPr>
          <p:cNvPr id="5" name="图片 4"/>
          <p:cNvPicPr>
            <a:picLocks noChangeAspect="1"/>
          </p:cNvPicPr>
          <p:nvPr/>
        </p:nvPicPr>
        <p:blipFill rotWithShape="1">
          <a:blip r:embed="rId4"/>
          <a:srcRect r="-279" b="59723"/>
          <a:stretch>
            <a:fillRect/>
          </a:stretch>
        </p:blipFill>
        <p:spPr>
          <a:xfrm>
            <a:off x="144533" y="817849"/>
            <a:ext cx="11933860" cy="214315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263987"/>
            <a:ext cx="12192635" cy="1595120"/>
          </a:xfrm>
          <a:prstGeom prst="rect">
            <a:avLst/>
          </a:prstGeom>
          <a:gradFill>
            <a:gsLst>
              <a:gs pos="100000">
                <a:srgbClr val="014EFE"/>
              </a:gs>
              <a:gs pos="18000">
                <a:srgbClr val="014EFE">
                  <a:alpha val="6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160270" y="571419"/>
            <a:ext cx="8923583" cy="5129530"/>
          </a:xfrm>
          <a:prstGeom prst="rect">
            <a:avLst/>
          </a:prstGeom>
          <a:solidFill>
            <a:schemeClr val="bg1"/>
          </a:solidFill>
          <a:ln>
            <a:noFill/>
          </a:ln>
          <a:effectLst>
            <a:outerShdw blurRad="203200" dist="38100" dir="5400000" algn="t" rotWithShape="0">
              <a:srgbClr val="345EF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945837" y="638202"/>
            <a:ext cx="1422400" cy="629920"/>
          </a:xfrm>
          <a:prstGeom prst="rect">
            <a:avLst/>
          </a:prstGeom>
          <a:noFill/>
        </p:spPr>
        <p:txBody>
          <a:bodyPr vert="horz" wrap="square" rtlCol="0">
            <a:noAutofit/>
          </a:bodyPr>
          <a:lstStyle/>
          <a:p>
            <a:pPr algn="l"/>
            <a:r>
              <a:rPr lang="zh-CN" altLang="en-US" sz="4000" b="1" dirty="0">
                <a:solidFill>
                  <a:srgbClr val="0B0E49"/>
                </a:solidFill>
              </a:rPr>
              <a:t>目录</a:t>
            </a:r>
          </a:p>
        </p:txBody>
      </p:sp>
      <p:sp>
        <p:nvSpPr>
          <p:cNvPr id="5" name="矩形 4"/>
          <p:cNvSpPr/>
          <p:nvPr/>
        </p:nvSpPr>
        <p:spPr>
          <a:xfrm>
            <a:off x="2404265" y="1363543"/>
            <a:ext cx="312420" cy="7620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2279246" y="1835083"/>
            <a:ext cx="0" cy="1521460"/>
          </a:xfrm>
          <a:prstGeom prst="line">
            <a:avLst/>
          </a:prstGeom>
          <a:ln>
            <a:solidFill>
              <a:srgbClr val="345EFF"/>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146935" y="5293995"/>
            <a:ext cx="1393825" cy="275590"/>
          </a:xfrm>
          <a:prstGeom prst="rect">
            <a:avLst/>
          </a:prstGeom>
          <a:noFill/>
        </p:spPr>
        <p:txBody>
          <a:bodyPr wrap="square" rtlCol="0">
            <a:spAutoFit/>
          </a:bodyPr>
          <a:lstStyle/>
          <a:p>
            <a:r>
              <a:rPr lang="en-US" altLang="zh-CN" sz="1200" b="1">
                <a:solidFill>
                  <a:srgbClr val="626599"/>
                </a:solidFill>
                <a:latin typeface="Arial Black" panose="020B0A04020102020204" charset="0"/>
                <a:cs typeface="Arial Black" panose="020B0A04020102020204" charset="0"/>
              </a:rPr>
              <a:t>CATALOGUE</a:t>
            </a:r>
          </a:p>
        </p:txBody>
      </p:sp>
      <p:grpSp>
        <p:nvGrpSpPr>
          <p:cNvPr id="12" name="组合 11"/>
          <p:cNvGrpSpPr/>
          <p:nvPr/>
        </p:nvGrpSpPr>
        <p:grpSpPr>
          <a:xfrm>
            <a:off x="3354867" y="1057815"/>
            <a:ext cx="5435568" cy="438150"/>
            <a:chOff x="6506" y="2692"/>
            <a:chExt cx="9342" cy="690"/>
          </a:xfrm>
        </p:grpSpPr>
        <p:sp>
          <p:nvSpPr>
            <p:cNvPr id="7" name="文本框 6"/>
            <p:cNvSpPr txBox="1"/>
            <p:nvPr/>
          </p:nvSpPr>
          <p:spPr>
            <a:xfrm>
              <a:off x="6506" y="2692"/>
              <a:ext cx="5324" cy="630"/>
            </a:xfrm>
            <a:prstGeom prst="rect">
              <a:avLst/>
            </a:prstGeom>
            <a:noFill/>
          </p:spPr>
          <p:txBody>
            <a:bodyPr wrap="square" rtlCol="0">
              <a:spAutoFit/>
            </a:bodyPr>
            <a:lstStyle/>
            <a:p>
              <a:r>
                <a:rPr lang="zh-CN" altLang="en-US" sz="2000" b="1" dirty="0" smtClean="0">
                  <a:solidFill>
                    <a:srgbClr val="0B0E49"/>
                  </a:solidFill>
                  <a:sym typeface="+mn-ea"/>
                </a:rPr>
                <a:t> 纵向项目申报申请</a:t>
              </a:r>
              <a:endParaRPr lang="zh-CN" altLang="en-US" sz="2000" b="1" dirty="0">
                <a:solidFill>
                  <a:srgbClr val="0B0E49"/>
                </a:solidFill>
                <a:sym typeface="+mn-ea"/>
              </a:endParaRPr>
            </a:p>
          </p:txBody>
        </p:sp>
        <p:sp>
          <p:nvSpPr>
            <p:cNvPr id="10" name="文本框 9"/>
            <p:cNvSpPr txBox="1"/>
            <p:nvPr/>
          </p:nvSpPr>
          <p:spPr>
            <a:xfrm>
              <a:off x="14599" y="2754"/>
              <a:ext cx="1249" cy="628"/>
            </a:xfrm>
            <a:prstGeom prst="rect">
              <a:avLst/>
            </a:prstGeom>
            <a:noFill/>
          </p:spPr>
          <p:txBody>
            <a:bodyPr wrap="square" rtlCol="0">
              <a:spAutoFit/>
            </a:bodyPr>
            <a:lstStyle/>
            <a:p>
              <a:pPr algn="r"/>
              <a:r>
                <a:rPr lang="en-US" altLang="zh-CN" sz="2000" b="1" dirty="0" smtClean="0">
                  <a:solidFill>
                    <a:srgbClr val="626599"/>
                  </a:solidFill>
                  <a:latin typeface="Arial Black" panose="020B0A04020102020204" charset="0"/>
                  <a:cs typeface="Arial Black" panose="020B0A04020102020204" charset="0"/>
                  <a:sym typeface="+mn-ea"/>
                </a:rPr>
                <a:t>02</a:t>
              </a:r>
              <a:endParaRPr lang="en-US" altLang="zh-CN" sz="2000" b="1" dirty="0">
                <a:solidFill>
                  <a:srgbClr val="626599"/>
                </a:solidFill>
                <a:latin typeface="Arial Black" panose="020B0A04020102020204" charset="0"/>
                <a:cs typeface="Arial Black" panose="020B0A04020102020204" charset="0"/>
                <a:sym typeface="+mn-ea"/>
              </a:endParaRPr>
            </a:p>
          </p:txBody>
        </p:sp>
        <p:cxnSp>
          <p:nvCxnSpPr>
            <p:cNvPr id="11" name="直接连接符 10"/>
            <p:cNvCxnSpPr/>
            <p:nvPr/>
          </p:nvCxnSpPr>
          <p:spPr>
            <a:xfrm>
              <a:off x="6762" y="3310"/>
              <a:ext cx="8916" cy="0"/>
            </a:xfrm>
            <a:prstGeom prst="line">
              <a:avLst/>
            </a:prstGeom>
            <a:ln>
              <a:solidFill>
                <a:srgbClr val="C9D2E6"/>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3345558" y="1904265"/>
            <a:ext cx="5444877" cy="415925"/>
            <a:chOff x="6540" y="2563"/>
            <a:chExt cx="9358" cy="655"/>
          </a:xfrm>
        </p:grpSpPr>
        <p:sp>
          <p:nvSpPr>
            <p:cNvPr id="14" name="文本框 13"/>
            <p:cNvSpPr txBox="1"/>
            <p:nvPr/>
          </p:nvSpPr>
          <p:spPr>
            <a:xfrm>
              <a:off x="6540" y="2563"/>
              <a:ext cx="5256" cy="630"/>
            </a:xfrm>
            <a:prstGeom prst="rect">
              <a:avLst/>
            </a:prstGeom>
            <a:noFill/>
          </p:spPr>
          <p:txBody>
            <a:bodyPr wrap="square" rtlCol="0">
              <a:spAutoFit/>
            </a:bodyPr>
            <a:lstStyle/>
            <a:p>
              <a:pPr algn="just"/>
              <a:r>
                <a:rPr lang="zh-CN" altLang="en-US" sz="2000" b="1" dirty="0" smtClean="0">
                  <a:solidFill>
                    <a:srgbClr val="0B0E49"/>
                  </a:solidFill>
                  <a:sym typeface="+mn-ea"/>
                </a:rPr>
                <a:t> 项目立项申请</a:t>
              </a:r>
              <a:endParaRPr lang="zh-CN" altLang="en-US" sz="2000" b="1" dirty="0">
                <a:solidFill>
                  <a:srgbClr val="0B0E49"/>
                </a:solidFill>
                <a:sym typeface="+mn-ea"/>
              </a:endParaRPr>
            </a:p>
          </p:txBody>
        </p:sp>
        <p:sp>
          <p:nvSpPr>
            <p:cNvPr id="16" name="文本框 15"/>
            <p:cNvSpPr txBox="1"/>
            <p:nvPr/>
          </p:nvSpPr>
          <p:spPr>
            <a:xfrm>
              <a:off x="14649" y="2590"/>
              <a:ext cx="1249" cy="628"/>
            </a:xfrm>
            <a:prstGeom prst="rect">
              <a:avLst/>
            </a:prstGeom>
            <a:noFill/>
          </p:spPr>
          <p:txBody>
            <a:bodyPr wrap="square" rtlCol="0">
              <a:spAutoFit/>
            </a:bodyPr>
            <a:lstStyle/>
            <a:p>
              <a:pPr algn="r"/>
              <a:r>
                <a:rPr lang="en-US" altLang="zh-CN" sz="2000" b="1" dirty="0" smtClean="0">
                  <a:solidFill>
                    <a:srgbClr val="626599"/>
                  </a:solidFill>
                  <a:latin typeface="Arial Black" panose="020B0A04020102020204" charset="0"/>
                  <a:cs typeface="Arial Black" panose="020B0A04020102020204" charset="0"/>
                  <a:sym typeface="+mn-ea"/>
                </a:rPr>
                <a:t>04</a:t>
              </a:r>
              <a:endParaRPr lang="en-US" altLang="zh-CN" sz="2000" b="1" dirty="0">
                <a:solidFill>
                  <a:srgbClr val="626599"/>
                </a:solidFill>
                <a:latin typeface="Arial Black" panose="020B0A04020102020204" charset="0"/>
                <a:cs typeface="Arial Black" panose="020B0A04020102020204" charset="0"/>
                <a:sym typeface="+mn-ea"/>
              </a:endParaRPr>
            </a:p>
          </p:txBody>
        </p:sp>
        <p:cxnSp>
          <p:nvCxnSpPr>
            <p:cNvPr id="17" name="直接连接符 16"/>
            <p:cNvCxnSpPr/>
            <p:nvPr/>
          </p:nvCxnSpPr>
          <p:spPr>
            <a:xfrm>
              <a:off x="6754" y="3148"/>
              <a:ext cx="8916" cy="0"/>
            </a:xfrm>
            <a:prstGeom prst="line">
              <a:avLst/>
            </a:prstGeom>
            <a:ln>
              <a:solidFill>
                <a:srgbClr val="C9D2E6"/>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3361681" y="2695460"/>
            <a:ext cx="5433241" cy="407035"/>
            <a:chOff x="6613" y="2668"/>
            <a:chExt cx="9338" cy="641"/>
          </a:xfrm>
        </p:grpSpPr>
        <p:sp>
          <p:nvSpPr>
            <p:cNvPr id="19" name="文本框 18"/>
            <p:cNvSpPr txBox="1"/>
            <p:nvPr/>
          </p:nvSpPr>
          <p:spPr>
            <a:xfrm>
              <a:off x="6613" y="2679"/>
              <a:ext cx="6028" cy="630"/>
            </a:xfrm>
            <a:prstGeom prst="rect">
              <a:avLst/>
            </a:prstGeom>
            <a:noFill/>
          </p:spPr>
          <p:txBody>
            <a:bodyPr wrap="square" rtlCol="0">
              <a:spAutoFit/>
            </a:bodyPr>
            <a:lstStyle/>
            <a:p>
              <a:pPr algn="just"/>
              <a:r>
                <a:rPr lang="zh-CN" altLang="en-US" sz="2000" b="1" dirty="0" smtClean="0">
                  <a:solidFill>
                    <a:srgbClr val="0B0E49"/>
                  </a:solidFill>
                  <a:sym typeface="+mn-ea"/>
                </a:rPr>
                <a:t> 项目事项变更申请</a:t>
              </a:r>
              <a:endParaRPr lang="zh-CN" altLang="en-US" sz="2000" b="1" dirty="0">
                <a:solidFill>
                  <a:srgbClr val="0B0E49"/>
                </a:solidFill>
                <a:sym typeface="+mn-ea"/>
              </a:endParaRPr>
            </a:p>
          </p:txBody>
        </p:sp>
        <p:sp>
          <p:nvSpPr>
            <p:cNvPr id="21" name="文本框 20"/>
            <p:cNvSpPr txBox="1"/>
            <p:nvPr/>
          </p:nvSpPr>
          <p:spPr>
            <a:xfrm>
              <a:off x="14702" y="2668"/>
              <a:ext cx="1249" cy="628"/>
            </a:xfrm>
            <a:prstGeom prst="rect">
              <a:avLst/>
            </a:prstGeom>
            <a:noFill/>
          </p:spPr>
          <p:txBody>
            <a:bodyPr wrap="square" rtlCol="0">
              <a:spAutoFit/>
            </a:bodyPr>
            <a:lstStyle/>
            <a:p>
              <a:pPr algn="r"/>
              <a:r>
                <a:rPr lang="en-US" altLang="zh-CN" sz="2000" b="1" dirty="0" smtClean="0">
                  <a:solidFill>
                    <a:srgbClr val="626599"/>
                  </a:solidFill>
                  <a:latin typeface="Arial Black" panose="020B0A04020102020204" charset="0"/>
                  <a:cs typeface="Arial Black" panose="020B0A04020102020204" charset="0"/>
                  <a:sym typeface="+mn-ea"/>
                </a:rPr>
                <a:t>06</a:t>
              </a:r>
              <a:endParaRPr lang="en-US" altLang="zh-CN" sz="2000" b="1" dirty="0">
                <a:solidFill>
                  <a:srgbClr val="626599"/>
                </a:solidFill>
                <a:latin typeface="Arial Black" panose="020B0A04020102020204" charset="0"/>
                <a:cs typeface="Arial Black" panose="020B0A04020102020204" charset="0"/>
                <a:sym typeface="+mn-ea"/>
              </a:endParaRPr>
            </a:p>
          </p:txBody>
        </p:sp>
        <p:cxnSp>
          <p:nvCxnSpPr>
            <p:cNvPr id="22" name="直接连接符 21"/>
            <p:cNvCxnSpPr/>
            <p:nvPr/>
          </p:nvCxnSpPr>
          <p:spPr>
            <a:xfrm>
              <a:off x="6762" y="3234"/>
              <a:ext cx="8916" cy="0"/>
            </a:xfrm>
            <a:prstGeom prst="line">
              <a:avLst/>
            </a:prstGeom>
            <a:ln>
              <a:solidFill>
                <a:srgbClr val="C9D2E6"/>
              </a:solidFill>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nvSpPr>
        <p:spPr>
          <a:xfrm>
            <a:off x="989330" y="-136525"/>
            <a:ext cx="1170940" cy="1144905"/>
          </a:xfrm>
          <a:prstGeom prst="rect">
            <a:avLst/>
          </a:prstGeom>
          <a:noFill/>
          <a:effectLst/>
        </p:spPr>
        <p:txBody>
          <a:bodyPr wrap="square" rtlCol="0">
            <a:noAutofit/>
          </a:bodyPr>
          <a:lstStyle/>
          <a:p>
            <a:r>
              <a:rPr lang="en-US" altLang="zh-CN" sz="14400" dirty="0">
                <a:solidFill>
                  <a:srgbClr val="E3EBFE"/>
                </a:solidFill>
                <a:latin typeface="Arial Black" panose="020B0A04020102020204" charset="0"/>
                <a:cs typeface="Arial Black" panose="020B0A04020102020204" charset="0"/>
              </a:rPr>
              <a:t>“</a:t>
            </a:r>
          </a:p>
        </p:txBody>
      </p:sp>
      <p:grpSp>
        <p:nvGrpSpPr>
          <p:cNvPr id="23" name="组合 22"/>
          <p:cNvGrpSpPr/>
          <p:nvPr/>
        </p:nvGrpSpPr>
        <p:grpSpPr>
          <a:xfrm>
            <a:off x="3286792" y="3510580"/>
            <a:ext cx="5501316" cy="400050"/>
            <a:chOff x="6507" y="2586"/>
            <a:chExt cx="9455" cy="630"/>
          </a:xfrm>
        </p:grpSpPr>
        <p:sp>
          <p:nvSpPr>
            <p:cNvPr id="24" name="文本框 23"/>
            <p:cNvSpPr txBox="1"/>
            <p:nvPr/>
          </p:nvSpPr>
          <p:spPr>
            <a:xfrm>
              <a:off x="6507" y="2588"/>
              <a:ext cx="6028" cy="628"/>
            </a:xfrm>
            <a:prstGeom prst="rect">
              <a:avLst/>
            </a:prstGeom>
            <a:noFill/>
          </p:spPr>
          <p:txBody>
            <a:bodyPr wrap="square" rtlCol="0">
              <a:spAutoFit/>
            </a:bodyPr>
            <a:lstStyle/>
            <a:p>
              <a:pPr algn="just"/>
              <a:r>
                <a:rPr lang="zh-CN" altLang="en-US" sz="2000" b="1" dirty="0" smtClean="0">
                  <a:solidFill>
                    <a:srgbClr val="0B0E49"/>
                  </a:solidFill>
                  <a:sym typeface="+mn-ea"/>
                </a:rPr>
                <a:t>  其他用印申请</a:t>
              </a:r>
              <a:endParaRPr lang="zh-CN" altLang="en-US" sz="2000" b="1" dirty="0">
                <a:solidFill>
                  <a:srgbClr val="0B0E49"/>
                </a:solidFill>
                <a:sym typeface="+mn-ea"/>
              </a:endParaRPr>
            </a:p>
          </p:txBody>
        </p:sp>
        <p:sp>
          <p:nvSpPr>
            <p:cNvPr id="25" name="文本框 24"/>
            <p:cNvSpPr txBox="1"/>
            <p:nvPr/>
          </p:nvSpPr>
          <p:spPr>
            <a:xfrm>
              <a:off x="14713" y="2586"/>
              <a:ext cx="1249" cy="628"/>
            </a:xfrm>
            <a:prstGeom prst="rect">
              <a:avLst/>
            </a:prstGeom>
            <a:noFill/>
          </p:spPr>
          <p:txBody>
            <a:bodyPr wrap="square" rtlCol="0">
              <a:spAutoFit/>
            </a:bodyPr>
            <a:lstStyle/>
            <a:p>
              <a:pPr algn="r"/>
              <a:r>
                <a:rPr lang="en-US" altLang="zh-CN" sz="2000" b="1" dirty="0" smtClean="0">
                  <a:solidFill>
                    <a:srgbClr val="626599"/>
                  </a:solidFill>
                  <a:latin typeface="Arial Black" panose="020B0A04020102020204" charset="0"/>
                  <a:cs typeface="Arial Black" panose="020B0A04020102020204" charset="0"/>
                  <a:sym typeface="+mn-ea"/>
                </a:rPr>
                <a:t>08</a:t>
              </a:r>
              <a:endParaRPr lang="en-US" altLang="zh-CN" sz="2000" b="1" dirty="0">
                <a:solidFill>
                  <a:srgbClr val="626599"/>
                </a:solidFill>
                <a:latin typeface="Arial Black" panose="020B0A04020102020204" charset="0"/>
                <a:cs typeface="Arial Black" panose="020B0A04020102020204" charset="0"/>
                <a:sym typeface="+mn-ea"/>
              </a:endParaRPr>
            </a:p>
          </p:txBody>
        </p:sp>
        <p:cxnSp>
          <p:nvCxnSpPr>
            <p:cNvPr id="26" name="直接连接符 25"/>
            <p:cNvCxnSpPr/>
            <p:nvPr/>
          </p:nvCxnSpPr>
          <p:spPr>
            <a:xfrm>
              <a:off x="6762" y="3214"/>
              <a:ext cx="8916" cy="0"/>
            </a:xfrm>
            <a:prstGeom prst="line">
              <a:avLst/>
            </a:prstGeom>
            <a:ln>
              <a:solidFill>
                <a:srgbClr val="C9D2E6"/>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3270018" y="4361204"/>
            <a:ext cx="5521099" cy="398780"/>
            <a:chOff x="6444" y="2626"/>
            <a:chExt cx="9489" cy="628"/>
          </a:xfrm>
        </p:grpSpPr>
        <p:sp>
          <p:nvSpPr>
            <p:cNvPr id="30" name="文本框 29"/>
            <p:cNvSpPr txBox="1"/>
            <p:nvPr/>
          </p:nvSpPr>
          <p:spPr>
            <a:xfrm>
              <a:off x="6444" y="2626"/>
              <a:ext cx="6028" cy="628"/>
            </a:xfrm>
            <a:prstGeom prst="rect">
              <a:avLst/>
            </a:prstGeom>
            <a:noFill/>
          </p:spPr>
          <p:txBody>
            <a:bodyPr wrap="square" rtlCol="0">
              <a:spAutoFit/>
            </a:bodyPr>
            <a:lstStyle/>
            <a:p>
              <a:pPr algn="just"/>
              <a:r>
                <a:rPr lang="zh-CN" altLang="en-US" sz="2000" b="1" dirty="0" smtClean="0">
                  <a:solidFill>
                    <a:srgbClr val="0B0E49"/>
                  </a:solidFill>
                  <a:sym typeface="+mn-ea"/>
                </a:rPr>
                <a:t>  科技奖励入库申请</a:t>
              </a:r>
              <a:endParaRPr lang="zh-CN" altLang="en-US" sz="2000" b="1" dirty="0">
                <a:solidFill>
                  <a:srgbClr val="0B0E49"/>
                </a:solidFill>
                <a:sym typeface="+mn-ea"/>
              </a:endParaRPr>
            </a:p>
          </p:txBody>
        </p:sp>
        <p:sp>
          <p:nvSpPr>
            <p:cNvPr id="31" name="文本框 30"/>
            <p:cNvSpPr txBox="1"/>
            <p:nvPr/>
          </p:nvSpPr>
          <p:spPr>
            <a:xfrm>
              <a:off x="14684" y="2626"/>
              <a:ext cx="1249" cy="628"/>
            </a:xfrm>
            <a:prstGeom prst="rect">
              <a:avLst/>
            </a:prstGeom>
            <a:noFill/>
          </p:spPr>
          <p:txBody>
            <a:bodyPr wrap="square" rtlCol="0">
              <a:spAutoFit/>
            </a:bodyPr>
            <a:lstStyle/>
            <a:p>
              <a:pPr algn="r"/>
              <a:r>
                <a:rPr lang="en-US" altLang="zh-CN" sz="2000" b="1" dirty="0" smtClean="0">
                  <a:solidFill>
                    <a:srgbClr val="626599"/>
                  </a:solidFill>
                  <a:latin typeface="Arial Black" panose="020B0A04020102020204" charset="0"/>
                  <a:cs typeface="Arial Black" panose="020B0A04020102020204" charset="0"/>
                  <a:sym typeface="+mn-ea"/>
                </a:rPr>
                <a:t>10</a:t>
              </a:r>
              <a:endParaRPr lang="en-US" altLang="zh-CN" sz="2000" b="1" dirty="0">
                <a:solidFill>
                  <a:srgbClr val="626599"/>
                </a:solidFill>
                <a:latin typeface="Arial Black" panose="020B0A04020102020204" charset="0"/>
                <a:cs typeface="Arial Black" panose="020B0A04020102020204" charset="0"/>
                <a:sym typeface="+mn-ea"/>
              </a:endParaRPr>
            </a:p>
          </p:txBody>
        </p:sp>
        <p:cxnSp>
          <p:nvCxnSpPr>
            <p:cNvPr id="32" name="直接连接符 31"/>
            <p:cNvCxnSpPr/>
            <p:nvPr/>
          </p:nvCxnSpPr>
          <p:spPr>
            <a:xfrm>
              <a:off x="6762" y="3214"/>
              <a:ext cx="8916" cy="0"/>
            </a:xfrm>
            <a:prstGeom prst="line">
              <a:avLst/>
            </a:prstGeom>
            <a:ln>
              <a:solidFill>
                <a:srgbClr val="C9D2E6"/>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3354867" y="1482508"/>
            <a:ext cx="5435568" cy="405765"/>
            <a:chOff x="6490" y="2712"/>
            <a:chExt cx="9342" cy="639"/>
          </a:xfrm>
        </p:grpSpPr>
        <p:sp>
          <p:nvSpPr>
            <p:cNvPr id="36" name="文本框 35"/>
            <p:cNvSpPr txBox="1"/>
            <p:nvPr/>
          </p:nvSpPr>
          <p:spPr>
            <a:xfrm>
              <a:off x="6490" y="2712"/>
              <a:ext cx="5324" cy="630"/>
            </a:xfrm>
            <a:prstGeom prst="rect">
              <a:avLst/>
            </a:prstGeom>
            <a:noFill/>
          </p:spPr>
          <p:txBody>
            <a:bodyPr wrap="square" rtlCol="0">
              <a:spAutoFit/>
            </a:bodyPr>
            <a:lstStyle/>
            <a:p>
              <a:r>
                <a:rPr lang="zh-CN" altLang="en-US" sz="2000" b="1" dirty="0" smtClean="0">
                  <a:solidFill>
                    <a:srgbClr val="0B0E49"/>
                  </a:solidFill>
                  <a:sym typeface="+mn-ea"/>
                </a:rPr>
                <a:t> 横向合同登记</a:t>
              </a:r>
              <a:endParaRPr lang="zh-CN" altLang="en-US" sz="2000" b="1" dirty="0">
                <a:solidFill>
                  <a:srgbClr val="0B0E49"/>
                </a:solidFill>
                <a:sym typeface="+mn-ea"/>
              </a:endParaRPr>
            </a:p>
          </p:txBody>
        </p:sp>
        <p:sp>
          <p:nvSpPr>
            <p:cNvPr id="37" name="文本框 36"/>
            <p:cNvSpPr txBox="1"/>
            <p:nvPr/>
          </p:nvSpPr>
          <p:spPr>
            <a:xfrm>
              <a:off x="14583" y="2723"/>
              <a:ext cx="1249" cy="628"/>
            </a:xfrm>
            <a:prstGeom prst="rect">
              <a:avLst/>
            </a:prstGeom>
            <a:noFill/>
          </p:spPr>
          <p:txBody>
            <a:bodyPr wrap="square" rtlCol="0">
              <a:spAutoFit/>
            </a:bodyPr>
            <a:lstStyle/>
            <a:p>
              <a:pPr algn="r"/>
              <a:r>
                <a:rPr lang="en-US" altLang="zh-CN" sz="2000" b="1" dirty="0" smtClean="0">
                  <a:solidFill>
                    <a:srgbClr val="626599"/>
                  </a:solidFill>
                  <a:latin typeface="Arial Black" panose="020B0A04020102020204" charset="0"/>
                  <a:cs typeface="Arial Black" panose="020B0A04020102020204" charset="0"/>
                  <a:sym typeface="+mn-ea"/>
                </a:rPr>
                <a:t>03</a:t>
              </a:r>
              <a:endParaRPr lang="en-US" altLang="zh-CN" sz="2000" b="1" dirty="0">
                <a:solidFill>
                  <a:srgbClr val="626599"/>
                </a:solidFill>
                <a:latin typeface="Arial Black" panose="020B0A04020102020204" charset="0"/>
                <a:cs typeface="Arial Black" panose="020B0A04020102020204" charset="0"/>
                <a:sym typeface="+mn-ea"/>
              </a:endParaRPr>
            </a:p>
          </p:txBody>
        </p:sp>
        <p:cxnSp>
          <p:nvCxnSpPr>
            <p:cNvPr id="38" name="直接连接符 37"/>
            <p:cNvCxnSpPr/>
            <p:nvPr/>
          </p:nvCxnSpPr>
          <p:spPr>
            <a:xfrm>
              <a:off x="6762" y="3310"/>
              <a:ext cx="8916" cy="0"/>
            </a:xfrm>
            <a:prstGeom prst="line">
              <a:avLst/>
            </a:prstGeom>
            <a:ln>
              <a:solidFill>
                <a:srgbClr val="C9D2E6"/>
              </a:solidFill>
            </a:ln>
          </p:spPr>
          <p:style>
            <a:lnRef idx="1">
              <a:schemeClr val="accent1"/>
            </a:lnRef>
            <a:fillRef idx="0">
              <a:schemeClr val="accent1"/>
            </a:fillRef>
            <a:effectRef idx="0">
              <a:schemeClr val="accent1"/>
            </a:effectRef>
            <a:fontRef idx="minor">
              <a:schemeClr val="tx1"/>
            </a:fontRef>
          </p:style>
        </p:cxnSp>
      </p:grpSp>
      <p:grpSp>
        <p:nvGrpSpPr>
          <p:cNvPr id="40" name="组合 39"/>
          <p:cNvGrpSpPr/>
          <p:nvPr/>
        </p:nvGrpSpPr>
        <p:grpSpPr>
          <a:xfrm>
            <a:off x="3354867" y="2335574"/>
            <a:ext cx="5438477" cy="398780"/>
            <a:chOff x="6572" y="2679"/>
            <a:chExt cx="9347" cy="628"/>
          </a:xfrm>
        </p:grpSpPr>
        <p:sp>
          <p:nvSpPr>
            <p:cNvPr id="41" name="文本框 40"/>
            <p:cNvSpPr txBox="1"/>
            <p:nvPr/>
          </p:nvSpPr>
          <p:spPr>
            <a:xfrm>
              <a:off x="6572" y="2679"/>
              <a:ext cx="6028" cy="628"/>
            </a:xfrm>
            <a:prstGeom prst="rect">
              <a:avLst/>
            </a:prstGeom>
            <a:noFill/>
          </p:spPr>
          <p:txBody>
            <a:bodyPr wrap="square" rtlCol="0">
              <a:spAutoFit/>
            </a:bodyPr>
            <a:lstStyle/>
            <a:p>
              <a:pPr algn="just"/>
              <a:r>
                <a:rPr lang="zh-CN" altLang="en-US" sz="2000" b="1" dirty="0">
                  <a:solidFill>
                    <a:srgbClr val="0B0E49"/>
                  </a:solidFill>
                  <a:sym typeface="+mn-ea"/>
                </a:rPr>
                <a:t> </a:t>
              </a:r>
              <a:r>
                <a:rPr lang="zh-CN" altLang="en-US" sz="2000" b="1" dirty="0" smtClean="0">
                  <a:solidFill>
                    <a:srgbClr val="0B0E49"/>
                  </a:solidFill>
                  <a:sym typeface="+mn-ea"/>
                </a:rPr>
                <a:t>经费上账申请</a:t>
              </a:r>
              <a:endParaRPr lang="zh-CN" altLang="en-US" sz="2000" b="1" dirty="0">
                <a:solidFill>
                  <a:srgbClr val="0B0E49"/>
                </a:solidFill>
                <a:sym typeface="+mn-ea"/>
              </a:endParaRPr>
            </a:p>
          </p:txBody>
        </p:sp>
        <p:sp>
          <p:nvSpPr>
            <p:cNvPr id="42" name="文本框 41"/>
            <p:cNvSpPr txBox="1"/>
            <p:nvPr/>
          </p:nvSpPr>
          <p:spPr>
            <a:xfrm>
              <a:off x="14670" y="2679"/>
              <a:ext cx="1249" cy="628"/>
            </a:xfrm>
            <a:prstGeom prst="rect">
              <a:avLst/>
            </a:prstGeom>
            <a:noFill/>
          </p:spPr>
          <p:txBody>
            <a:bodyPr wrap="square" rtlCol="0">
              <a:spAutoFit/>
            </a:bodyPr>
            <a:lstStyle/>
            <a:p>
              <a:pPr algn="r"/>
              <a:r>
                <a:rPr lang="en-US" altLang="zh-CN" sz="2000" b="1" dirty="0" smtClean="0">
                  <a:solidFill>
                    <a:srgbClr val="626599"/>
                  </a:solidFill>
                  <a:latin typeface="Arial Black" panose="020B0A04020102020204" charset="0"/>
                  <a:cs typeface="Arial Black" panose="020B0A04020102020204" charset="0"/>
                  <a:sym typeface="+mn-ea"/>
                </a:rPr>
                <a:t>05</a:t>
              </a:r>
              <a:endParaRPr lang="en-US" altLang="zh-CN" sz="2000" b="1" dirty="0">
                <a:solidFill>
                  <a:srgbClr val="626599"/>
                </a:solidFill>
                <a:latin typeface="Arial Black" panose="020B0A04020102020204" charset="0"/>
                <a:cs typeface="Arial Black" panose="020B0A04020102020204" charset="0"/>
                <a:sym typeface="+mn-ea"/>
              </a:endParaRPr>
            </a:p>
          </p:txBody>
        </p:sp>
        <p:cxnSp>
          <p:nvCxnSpPr>
            <p:cNvPr id="43" name="直接连接符 42"/>
            <p:cNvCxnSpPr/>
            <p:nvPr/>
          </p:nvCxnSpPr>
          <p:spPr>
            <a:xfrm>
              <a:off x="6762" y="3234"/>
              <a:ext cx="8916" cy="0"/>
            </a:xfrm>
            <a:prstGeom prst="line">
              <a:avLst/>
            </a:prstGeom>
            <a:ln>
              <a:solidFill>
                <a:srgbClr val="C9D2E6"/>
              </a:solidFill>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3286792" y="3939206"/>
            <a:ext cx="5492007" cy="400050"/>
            <a:chOff x="6507" y="2586"/>
            <a:chExt cx="9439" cy="630"/>
          </a:xfrm>
        </p:grpSpPr>
        <p:sp>
          <p:nvSpPr>
            <p:cNvPr id="45" name="文本框 44"/>
            <p:cNvSpPr txBox="1"/>
            <p:nvPr/>
          </p:nvSpPr>
          <p:spPr>
            <a:xfrm>
              <a:off x="6507" y="2588"/>
              <a:ext cx="6028" cy="628"/>
            </a:xfrm>
            <a:prstGeom prst="rect">
              <a:avLst/>
            </a:prstGeom>
            <a:noFill/>
          </p:spPr>
          <p:txBody>
            <a:bodyPr wrap="square" rtlCol="0">
              <a:spAutoFit/>
            </a:bodyPr>
            <a:lstStyle/>
            <a:p>
              <a:pPr algn="just"/>
              <a:r>
                <a:rPr lang="zh-CN" altLang="en-US" sz="2000" b="1" dirty="0" smtClean="0">
                  <a:solidFill>
                    <a:srgbClr val="0B0E49"/>
                  </a:solidFill>
                  <a:sym typeface="+mn-ea"/>
                </a:rPr>
                <a:t>  科技奖励申报申请</a:t>
              </a:r>
              <a:endParaRPr lang="zh-CN" altLang="en-US" sz="2000" b="1" dirty="0">
                <a:solidFill>
                  <a:srgbClr val="0B0E49"/>
                </a:solidFill>
                <a:sym typeface="+mn-ea"/>
              </a:endParaRPr>
            </a:p>
          </p:txBody>
        </p:sp>
        <p:sp>
          <p:nvSpPr>
            <p:cNvPr id="46" name="文本框 45"/>
            <p:cNvSpPr txBox="1"/>
            <p:nvPr/>
          </p:nvSpPr>
          <p:spPr>
            <a:xfrm>
              <a:off x="14697" y="2586"/>
              <a:ext cx="1249" cy="628"/>
            </a:xfrm>
            <a:prstGeom prst="rect">
              <a:avLst/>
            </a:prstGeom>
            <a:noFill/>
          </p:spPr>
          <p:txBody>
            <a:bodyPr wrap="square" rtlCol="0">
              <a:spAutoFit/>
            </a:bodyPr>
            <a:lstStyle/>
            <a:p>
              <a:pPr algn="r"/>
              <a:r>
                <a:rPr lang="en-US" altLang="zh-CN" sz="2000" b="1" dirty="0" smtClean="0">
                  <a:solidFill>
                    <a:srgbClr val="626599"/>
                  </a:solidFill>
                  <a:latin typeface="Arial Black" panose="020B0A04020102020204" charset="0"/>
                  <a:cs typeface="Arial Black" panose="020B0A04020102020204" charset="0"/>
                  <a:sym typeface="+mn-ea"/>
                </a:rPr>
                <a:t>09</a:t>
              </a:r>
              <a:endParaRPr lang="en-US" altLang="zh-CN" sz="2000" b="1" dirty="0">
                <a:solidFill>
                  <a:srgbClr val="626599"/>
                </a:solidFill>
                <a:latin typeface="Arial Black" panose="020B0A04020102020204" charset="0"/>
                <a:cs typeface="Arial Black" panose="020B0A04020102020204" charset="0"/>
                <a:sym typeface="+mn-ea"/>
              </a:endParaRPr>
            </a:p>
          </p:txBody>
        </p:sp>
        <p:cxnSp>
          <p:nvCxnSpPr>
            <p:cNvPr id="47" name="直接连接符 46"/>
            <p:cNvCxnSpPr/>
            <p:nvPr/>
          </p:nvCxnSpPr>
          <p:spPr>
            <a:xfrm>
              <a:off x="6762" y="3214"/>
              <a:ext cx="8916" cy="0"/>
            </a:xfrm>
            <a:prstGeom prst="line">
              <a:avLst/>
            </a:prstGeom>
            <a:ln>
              <a:solidFill>
                <a:srgbClr val="C9D2E6"/>
              </a:solidFill>
            </a:ln>
          </p:spPr>
          <p:style>
            <a:lnRef idx="1">
              <a:schemeClr val="accent1"/>
            </a:lnRef>
            <a:fillRef idx="0">
              <a:schemeClr val="accent1"/>
            </a:fillRef>
            <a:effectRef idx="0">
              <a:schemeClr val="accent1"/>
            </a:effectRef>
            <a:fontRef idx="minor">
              <a:schemeClr val="tx1"/>
            </a:fontRef>
          </p:style>
        </p:cxnSp>
      </p:grpSp>
      <p:grpSp>
        <p:nvGrpSpPr>
          <p:cNvPr id="52" name="组合 51"/>
          <p:cNvGrpSpPr/>
          <p:nvPr/>
        </p:nvGrpSpPr>
        <p:grpSpPr>
          <a:xfrm>
            <a:off x="3297098" y="5131129"/>
            <a:ext cx="5494334" cy="436880"/>
            <a:chOff x="6490" y="2566"/>
            <a:chExt cx="9443" cy="688"/>
          </a:xfrm>
        </p:grpSpPr>
        <p:sp>
          <p:nvSpPr>
            <p:cNvPr id="53" name="文本框 52"/>
            <p:cNvSpPr txBox="1"/>
            <p:nvPr/>
          </p:nvSpPr>
          <p:spPr>
            <a:xfrm>
              <a:off x="6490" y="2566"/>
              <a:ext cx="6028" cy="628"/>
            </a:xfrm>
            <a:prstGeom prst="rect">
              <a:avLst/>
            </a:prstGeom>
            <a:noFill/>
          </p:spPr>
          <p:txBody>
            <a:bodyPr wrap="square" rtlCol="0">
              <a:spAutoFit/>
            </a:bodyPr>
            <a:lstStyle/>
            <a:p>
              <a:pPr algn="just"/>
              <a:r>
                <a:rPr lang="zh-CN" altLang="en-US" sz="2000" b="1" dirty="0" smtClean="0">
                  <a:solidFill>
                    <a:srgbClr val="0B0E49"/>
                  </a:solidFill>
                  <a:sym typeface="+mn-ea"/>
                </a:rPr>
                <a:t>  科研报表</a:t>
              </a:r>
              <a:endParaRPr lang="zh-CN" altLang="en-US" sz="2000" b="1" dirty="0">
                <a:solidFill>
                  <a:srgbClr val="0B0E49"/>
                </a:solidFill>
                <a:sym typeface="+mn-ea"/>
              </a:endParaRPr>
            </a:p>
          </p:txBody>
        </p:sp>
        <p:sp>
          <p:nvSpPr>
            <p:cNvPr id="54" name="文本框 53"/>
            <p:cNvSpPr txBox="1"/>
            <p:nvPr/>
          </p:nvSpPr>
          <p:spPr>
            <a:xfrm>
              <a:off x="14684" y="2626"/>
              <a:ext cx="1249" cy="628"/>
            </a:xfrm>
            <a:prstGeom prst="rect">
              <a:avLst/>
            </a:prstGeom>
            <a:noFill/>
          </p:spPr>
          <p:txBody>
            <a:bodyPr wrap="square" rtlCol="0">
              <a:spAutoFit/>
            </a:bodyPr>
            <a:lstStyle/>
            <a:p>
              <a:pPr algn="r"/>
              <a:r>
                <a:rPr lang="en-US" altLang="zh-CN" sz="2000" b="1" dirty="0" smtClean="0">
                  <a:solidFill>
                    <a:srgbClr val="626599"/>
                  </a:solidFill>
                  <a:latin typeface="Arial Black" panose="020B0A04020102020204" charset="0"/>
                  <a:cs typeface="Arial Black" panose="020B0A04020102020204" charset="0"/>
                  <a:sym typeface="+mn-ea"/>
                </a:rPr>
                <a:t>12</a:t>
              </a:r>
              <a:endParaRPr lang="en-US" altLang="zh-CN" sz="2000" b="1" dirty="0">
                <a:solidFill>
                  <a:srgbClr val="626599"/>
                </a:solidFill>
                <a:latin typeface="Arial Black" panose="020B0A04020102020204" charset="0"/>
                <a:cs typeface="Arial Black" panose="020B0A04020102020204" charset="0"/>
                <a:sym typeface="+mn-ea"/>
              </a:endParaRPr>
            </a:p>
          </p:txBody>
        </p:sp>
        <p:cxnSp>
          <p:nvCxnSpPr>
            <p:cNvPr id="55" name="直接连接符 54"/>
            <p:cNvCxnSpPr/>
            <p:nvPr/>
          </p:nvCxnSpPr>
          <p:spPr>
            <a:xfrm>
              <a:off x="6762" y="3214"/>
              <a:ext cx="8916" cy="0"/>
            </a:xfrm>
            <a:prstGeom prst="line">
              <a:avLst/>
            </a:prstGeom>
            <a:ln>
              <a:solidFill>
                <a:srgbClr val="C9D2E6"/>
              </a:solidFill>
            </a:ln>
          </p:spPr>
          <p:style>
            <a:lnRef idx="1">
              <a:schemeClr val="accent1"/>
            </a:lnRef>
            <a:fillRef idx="0">
              <a:schemeClr val="accent1"/>
            </a:fillRef>
            <a:effectRef idx="0">
              <a:schemeClr val="accent1"/>
            </a:effectRef>
            <a:fontRef idx="minor">
              <a:schemeClr val="tx1"/>
            </a:fontRef>
          </p:style>
        </p:cxnSp>
      </p:grpSp>
      <p:grpSp>
        <p:nvGrpSpPr>
          <p:cNvPr id="88" name="组合 87"/>
          <p:cNvGrpSpPr/>
          <p:nvPr/>
        </p:nvGrpSpPr>
        <p:grpSpPr>
          <a:xfrm>
            <a:off x="3335499" y="629184"/>
            <a:ext cx="5435568" cy="438150"/>
            <a:chOff x="6506" y="2692"/>
            <a:chExt cx="9342" cy="690"/>
          </a:xfrm>
        </p:grpSpPr>
        <p:sp>
          <p:nvSpPr>
            <p:cNvPr id="89" name="文本框 88"/>
            <p:cNvSpPr txBox="1"/>
            <p:nvPr/>
          </p:nvSpPr>
          <p:spPr>
            <a:xfrm>
              <a:off x="6506" y="2692"/>
              <a:ext cx="5324" cy="630"/>
            </a:xfrm>
            <a:prstGeom prst="rect">
              <a:avLst/>
            </a:prstGeom>
            <a:noFill/>
          </p:spPr>
          <p:txBody>
            <a:bodyPr wrap="square" rtlCol="0">
              <a:spAutoFit/>
            </a:bodyPr>
            <a:lstStyle/>
            <a:p>
              <a:r>
                <a:rPr lang="zh-CN" altLang="en-US" sz="2000" b="1" dirty="0">
                  <a:solidFill>
                    <a:srgbClr val="0B0E49"/>
                  </a:solidFill>
                  <a:sym typeface="+mn-ea"/>
                </a:rPr>
                <a:t> </a:t>
              </a:r>
              <a:r>
                <a:rPr lang="zh-CN" altLang="en-US" sz="2000" b="1" dirty="0" smtClean="0">
                  <a:solidFill>
                    <a:srgbClr val="0B0E49"/>
                  </a:solidFill>
                  <a:sym typeface="+mn-ea"/>
                </a:rPr>
                <a:t> 登录系统</a:t>
              </a:r>
              <a:endParaRPr lang="zh-CN" altLang="en-US" sz="2000" b="1" dirty="0">
                <a:solidFill>
                  <a:srgbClr val="0B0E49"/>
                </a:solidFill>
                <a:sym typeface="+mn-ea"/>
              </a:endParaRPr>
            </a:p>
          </p:txBody>
        </p:sp>
        <p:sp>
          <p:nvSpPr>
            <p:cNvPr id="90" name="文本框 89"/>
            <p:cNvSpPr txBox="1"/>
            <p:nvPr/>
          </p:nvSpPr>
          <p:spPr>
            <a:xfrm>
              <a:off x="14599" y="2754"/>
              <a:ext cx="1249" cy="628"/>
            </a:xfrm>
            <a:prstGeom prst="rect">
              <a:avLst/>
            </a:prstGeom>
            <a:noFill/>
          </p:spPr>
          <p:txBody>
            <a:bodyPr wrap="square" rtlCol="0">
              <a:spAutoFit/>
            </a:bodyPr>
            <a:lstStyle/>
            <a:p>
              <a:pPr algn="r"/>
              <a:r>
                <a:rPr lang="en-US" altLang="zh-CN" sz="2000" b="1" dirty="0">
                  <a:solidFill>
                    <a:srgbClr val="626599"/>
                  </a:solidFill>
                  <a:latin typeface="Arial Black" panose="020B0A04020102020204" charset="0"/>
                  <a:cs typeface="Arial Black" panose="020B0A04020102020204" charset="0"/>
                  <a:sym typeface="+mn-ea"/>
                </a:rPr>
                <a:t>01</a:t>
              </a:r>
            </a:p>
          </p:txBody>
        </p:sp>
        <p:cxnSp>
          <p:nvCxnSpPr>
            <p:cNvPr id="91" name="直接连接符 90"/>
            <p:cNvCxnSpPr/>
            <p:nvPr/>
          </p:nvCxnSpPr>
          <p:spPr>
            <a:xfrm>
              <a:off x="6762" y="3310"/>
              <a:ext cx="8916" cy="0"/>
            </a:xfrm>
            <a:prstGeom prst="line">
              <a:avLst/>
            </a:prstGeom>
            <a:ln>
              <a:solidFill>
                <a:srgbClr val="C9D2E6"/>
              </a:solidFill>
            </a:ln>
          </p:spPr>
          <p:style>
            <a:lnRef idx="1">
              <a:schemeClr val="accent1"/>
            </a:lnRef>
            <a:fillRef idx="0">
              <a:schemeClr val="accent1"/>
            </a:fillRef>
            <a:effectRef idx="0">
              <a:schemeClr val="accent1"/>
            </a:effectRef>
            <a:fontRef idx="minor">
              <a:schemeClr val="tx1"/>
            </a:fontRef>
          </p:style>
        </p:cxnSp>
      </p:grpSp>
      <p:grpSp>
        <p:nvGrpSpPr>
          <p:cNvPr id="92" name="组合 91"/>
          <p:cNvGrpSpPr/>
          <p:nvPr/>
        </p:nvGrpSpPr>
        <p:grpSpPr>
          <a:xfrm>
            <a:off x="3269891" y="4740541"/>
            <a:ext cx="5528663" cy="400685"/>
            <a:chOff x="7460" y="1479"/>
            <a:chExt cx="9502" cy="631"/>
          </a:xfrm>
        </p:grpSpPr>
        <p:sp>
          <p:nvSpPr>
            <p:cNvPr id="93" name="文本框 92"/>
            <p:cNvSpPr txBox="1"/>
            <p:nvPr/>
          </p:nvSpPr>
          <p:spPr>
            <a:xfrm>
              <a:off x="7460" y="1479"/>
              <a:ext cx="6028" cy="628"/>
            </a:xfrm>
            <a:prstGeom prst="rect">
              <a:avLst/>
            </a:prstGeom>
            <a:noFill/>
          </p:spPr>
          <p:txBody>
            <a:bodyPr wrap="square" rtlCol="0">
              <a:spAutoFit/>
            </a:bodyPr>
            <a:lstStyle/>
            <a:p>
              <a:pPr algn="just"/>
              <a:r>
                <a:rPr lang="zh-CN" altLang="en-US" sz="2000" b="1" dirty="0" smtClean="0">
                  <a:solidFill>
                    <a:srgbClr val="0B0E49"/>
                  </a:solidFill>
                  <a:sym typeface="+mn-ea"/>
                </a:rPr>
                <a:t>  科技学术活动申报</a:t>
              </a:r>
            </a:p>
          </p:txBody>
        </p:sp>
        <p:sp>
          <p:nvSpPr>
            <p:cNvPr id="94" name="文本框 93"/>
            <p:cNvSpPr txBox="1"/>
            <p:nvPr/>
          </p:nvSpPr>
          <p:spPr>
            <a:xfrm>
              <a:off x="15713" y="1482"/>
              <a:ext cx="1249" cy="628"/>
            </a:xfrm>
            <a:prstGeom prst="rect">
              <a:avLst/>
            </a:prstGeom>
            <a:noFill/>
          </p:spPr>
          <p:txBody>
            <a:bodyPr wrap="square" rtlCol="0">
              <a:spAutoFit/>
            </a:bodyPr>
            <a:lstStyle/>
            <a:p>
              <a:pPr algn="r"/>
              <a:r>
                <a:rPr lang="en-US" altLang="zh-CN" sz="2000" b="1" dirty="0" smtClean="0">
                  <a:solidFill>
                    <a:srgbClr val="626599"/>
                  </a:solidFill>
                  <a:latin typeface="Arial Black" panose="020B0A04020102020204" charset="0"/>
                  <a:cs typeface="Arial Black" panose="020B0A04020102020204" charset="0"/>
                  <a:sym typeface="+mn-ea"/>
                </a:rPr>
                <a:t>11</a:t>
              </a:r>
              <a:endParaRPr lang="en-US" altLang="zh-CN" sz="2000" b="1" dirty="0">
                <a:solidFill>
                  <a:srgbClr val="626599"/>
                </a:solidFill>
                <a:latin typeface="Arial Black" panose="020B0A04020102020204" charset="0"/>
                <a:cs typeface="Arial Black" panose="020B0A04020102020204" charset="0"/>
                <a:sym typeface="+mn-ea"/>
              </a:endParaRPr>
            </a:p>
          </p:txBody>
        </p:sp>
        <p:cxnSp>
          <p:nvCxnSpPr>
            <p:cNvPr id="95" name="直接连接符 94"/>
            <p:cNvCxnSpPr/>
            <p:nvPr/>
          </p:nvCxnSpPr>
          <p:spPr>
            <a:xfrm>
              <a:off x="7803" y="2107"/>
              <a:ext cx="8916" cy="0"/>
            </a:xfrm>
            <a:prstGeom prst="line">
              <a:avLst/>
            </a:prstGeom>
            <a:ln>
              <a:solidFill>
                <a:srgbClr val="C9D2E6"/>
              </a:solidFill>
            </a:ln>
          </p:spPr>
          <p:style>
            <a:lnRef idx="1">
              <a:schemeClr val="accent1"/>
            </a:lnRef>
            <a:fillRef idx="0">
              <a:schemeClr val="accent1"/>
            </a:fillRef>
            <a:effectRef idx="0">
              <a:schemeClr val="accent1"/>
            </a:effectRef>
            <a:fontRef idx="minor">
              <a:schemeClr val="tx1"/>
            </a:fontRef>
          </p:style>
        </p:cxnSp>
      </p:grpSp>
      <p:grpSp>
        <p:nvGrpSpPr>
          <p:cNvPr id="96" name="组合 95"/>
          <p:cNvGrpSpPr/>
          <p:nvPr/>
        </p:nvGrpSpPr>
        <p:grpSpPr>
          <a:xfrm>
            <a:off x="3354867" y="3095958"/>
            <a:ext cx="5433241" cy="407035"/>
            <a:chOff x="6613" y="2668"/>
            <a:chExt cx="9338" cy="641"/>
          </a:xfrm>
        </p:grpSpPr>
        <p:sp>
          <p:nvSpPr>
            <p:cNvPr id="97" name="文本框 96"/>
            <p:cNvSpPr txBox="1"/>
            <p:nvPr/>
          </p:nvSpPr>
          <p:spPr>
            <a:xfrm>
              <a:off x="6613" y="2679"/>
              <a:ext cx="6028" cy="630"/>
            </a:xfrm>
            <a:prstGeom prst="rect">
              <a:avLst/>
            </a:prstGeom>
            <a:noFill/>
          </p:spPr>
          <p:txBody>
            <a:bodyPr wrap="square" rtlCol="0">
              <a:spAutoFit/>
            </a:bodyPr>
            <a:lstStyle/>
            <a:p>
              <a:pPr algn="just"/>
              <a:r>
                <a:rPr lang="zh-CN" altLang="en-US" sz="2000" b="1" dirty="0" smtClean="0">
                  <a:solidFill>
                    <a:srgbClr val="0B0E49"/>
                  </a:solidFill>
                  <a:sym typeface="+mn-ea"/>
                </a:rPr>
                <a:t> 项目结题申请</a:t>
              </a:r>
              <a:endParaRPr lang="zh-CN" altLang="en-US" sz="2000" b="1" dirty="0">
                <a:solidFill>
                  <a:srgbClr val="0B0E49"/>
                </a:solidFill>
                <a:sym typeface="+mn-ea"/>
              </a:endParaRPr>
            </a:p>
          </p:txBody>
        </p:sp>
        <p:sp>
          <p:nvSpPr>
            <p:cNvPr id="98" name="文本框 97"/>
            <p:cNvSpPr txBox="1"/>
            <p:nvPr/>
          </p:nvSpPr>
          <p:spPr>
            <a:xfrm>
              <a:off x="14702" y="2668"/>
              <a:ext cx="1249" cy="628"/>
            </a:xfrm>
            <a:prstGeom prst="rect">
              <a:avLst/>
            </a:prstGeom>
            <a:noFill/>
          </p:spPr>
          <p:txBody>
            <a:bodyPr wrap="square" rtlCol="0">
              <a:spAutoFit/>
            </a:bodyPr>
            <a:lstStyle/>
            <a:p>
              <a:pPr algn="r"/>
              <a:r>
                <a:rPr lang="en-US" altLang="zh-CN" sz="2000" b="1" dirty="0" smtClean="0">
                  <a:solidFill>
                    <a:srgbClr val="626599"/>
                  </a:solidFill>
                  <a:latin typeface="Arial Black" panose="020B0A04020102020204" charset="0"/>
                  <a:cs typeface="Arial Black" panose="020B0A04020102020204" charset="0"/>
                  <a:sym typeface="+mn-ea"/>
                </a:rPr>
                <a:t>07</a:t>
              </a:r>
              <a:endParaRPr lang="en-US" altLang="zh-CN" sz="2000" b="1" dirty="0">
                <a:solidFill>
                  <a:srgbClr val="626599"/>
                </a:solidFill>
                <a:latin typeface="Arial Black" panose="020B0A04020102020204" charset="0"/>
                <a:cs typeface="Arial Black" panose="020B0A04020102020204" charset="0"/>
                <a:sym typeface="+mn-ea"/>
              </a:endParaRPr>
            </a:p>
          </p:txBody>
        </p:sp>
        <p:cxnSp>
          <p:nvCxnSpPr>
            <p:cNvPr id="99" name="直接连接符 98"/>
            <p:cNvCxnSpPr/>
            <p:nvPr/>
          </p:nvCxnSpPr>
          <p:spPr>
            <a:xfrm>
              <a:off x="6762" y="3234"/>
              <a:ext cx="8916" cy="0"/>
            </a:xfrm>
            <a:prstGeom prst="line">
              <a:avLst/>
            </a:prstGeom>
            <a:ln>
              <a:solidFill>
                <a:srgbClr val="C9D2E6"/>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0B0E49"/>
                </a:solidFill>
                <a:sym typeface="+mn-ea"/>
              </a:rPr>
              <a:t>纵向项目申报审批单</a:t>
            </a: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3"/>
          <a:stretch>
            <a:fillRect/>
          </a:stretch>
        </p:blipFill>
        <p:spPr>
          <a:xfrm>
            <a:off x="0" y="695325"/>
            <a:ext cx="12057380" cy="2328545"/>
          </a:xfrm>
          <a:prstGeom prst="rect">
            <a:avLst/>
          </a:prstGeom>
        </p:spPr>
      </p:pic>
      <p:pic>
        <p:nvPicPr>
          <p:cNvPr id="8" name="图片 7"/>
          <p:cNvPicPr>
            <a:picLocks noChangeAspect="1"/>
          </p:cNvPicPr>
          <p:nvPr/>
        </p:nvPicPr>
        <p:blipFill>
          <a:blip r:embed="rId4"/>
          <a:stretch>
            <a:fillRect/>
          </a:stretch>
        </p:blipFill>
        <p:spPr>
          <a:xfrm>
            <a:off x="2299970" y="2336800"/>
            <a:ext cx="6570980" cy="429831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431345"/>
          <p:cNvPicPr>
            <a:picLocks noChangeAspect="1"/>
          </p:cNvPicPr>
          <p:nvPr>
            <p:custDataLst>
              <p:tags r:id="rId1"/>
            </p:custDataLst>
          </p:nvPr>
        </p:nvPicPr>
        <p:blipFill>
          <a:blip r:embed="rId5"/>
          <a:srcRect l="23749" t="-263" r="57228" b="263"/>
          <a:stretch>
            <a:fillRect/>
          </a:stretch>
        </p:blipFill>
        <p:spPr>
          <a:xfrm>
            <a:off x="0" y="-22860"/>
            <a:ext cx="3590290" cy="6881495"/>
          </a:xfrm>
          <a:prstGeom prst="rect">
            <a:avLst/>
          </a:prstGeom>
        </p:spPr>
      </p:pic>
      <p:sp>
        <p:nvSpPr>
          <p:cNvPr id="8" name="矩形 7"/>
          <p:cNvSpPr/>
          <p:nvPr userDrawn="1">
            <p:custDataLst>
              <p:tags r:id="rId2"/>
            </p:custDataLst>
          </p:nvPr>
        </p:nvSpPr>
        <p:spPr>
          <a:xfrm>
            <a:off x="3201670" y="1821180"/>
            <a:ext cx="8994775" cy="320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877060" y="2143760"/>
            <a:ext cx="2933065" cy="2570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smtClean="0">
                <a:ln w="19050">
                  <a:solidFill>
                    <a:schemeClr val="bg1"/>
                  </a:solidFill>
                </a:ln>
                <a:noFill/>
                <a:latin typeface="Arial Black" panose="020B0A04020102020204" charset="0"/>
                <a:cs typeface="Arial Black" panose="020B0A04020102020204" charset="0"/>
                <a:sym typeface="+mn-ea"/>
              </a:rPr>
              <a:t>03</a:t>
            </a:r>
            <a:endParaRPr lang="en-US" altLang="zh-CN" sz="12000" dirty="0">
              <a:ln w="19050">
                <a:solidFill>
                  <a:schemeClr val="bg1"/>
                </a:solidFill>
              </a:ln>
              <a:noFill/>
              <a:latin typeface="Arial Black" panose="020B0A04020102020204" charset="0"/>
              <a:cs typeface="Arial Black" panose="020B0A04020102020204" charset="0"/>
              <a:sym typeface="+mn-ea"/>
            </a:endParaRPr>
          </a:p>
        </p:txBody>
      </p:sp>
      <p:grpSp>
        <p:nvGrpSpPr>
          <p:cNvPr id="6" name="组合 5"/>
          <p:cNvGrpSpPr/>
          <p:nvPr/>
        </p:nvGrpSpPr>
        <p:grpSpPr>
          <a:xfrm>
            <a:off x="5530215" y="2328545"/>
            <a:ext cx="6013450" cy="1835785"/>
            <a:chOff x="6580" y="2954"/>
            <a:chExt cx="9470" cy="2891"/>
          </a:xfrm>
        </p:grpSpPr>
        <p:sp>
          <p:nvSpPr>
            <p:cNvPr id="4" name="文本框 3"/>
            <p:cNvSpPr txBox="1"/>
            <p:nvPr>
              <p:custDataLst>
                <p:tags r:id="rId3"/>
              </p:custDataLst>
            </p:nvPr>
          </p:nvSpPr>
          <p:spPr>
            <a:xfrm>
              <a:off x="6580" y="2954"/>
              <a:ext cx="9470" cy="1503"/>
            </a:xfrm>
            <a:prstGeom prst="rect">
              <a:avLst/>
            </a:prstGeom>
            <a:noFill/>
          </p:spPr>
          <p:txBody>
            <a:bodyPr wrap="square" rtlCol="0">
              <a:spAutoFit/>
            </a:bodyPr>
            <a:lstStyle/>
            <a:p>
              <a:r>
                <a:rPr lang="zh-CN" altLang="en-US" sz="5600" b="1" dirty="0" smtClean="0">
                  <a:solidFill>
                    <a:srgbClr val="0B0E49"/>
                  </a:solidFill>
                  <a:sym typeface="+mn-ea"/>
                </a:rPr>
                <a:t>横向合同登记</a:t>
              </a:r>
              <a:endParaRPr lang="zh-CN" altLang="en-US" sz="5600" b="1" dirty="0">
                <a:solidFill>
                  <a:srgbClr val="0B0E49"/>
                </a:solidFill>
                <a:sym typeface="+mn-ea"/>
              </a:endParaRPr>
            </a:p>
          </p:txBody>
        </p:sp>
        <p:sp>
          <p:nvSpPr>
            <p:cNvPr id="3" name="文本框 2"/>
            <p:cNvSpPr txBox="1"/>
            <p:nvPr/>
          </p:nvSpPr>
          <p:spPr>
            <a:xfrm>
              <a:off x="6621" y="4658"/>
              <a:ext cx="6400" cy="434"/>
            </a:xfrm>
            <a:prstGeom prst="rect">
              <a:avLst/>
            </a:prstGeom>
            <a:noFill/>
          </p:spPr>
          <p:txBody>
            <a:bodyPr wrap="square" rtlCol="0">
              <a:spAutoFit/>
            </a:bodyPr>
            <a:lstStyle/>
            <a:p>
              <a:r>
                <a:rPr lang="en-US" altLang="zh-CN" sz="1200" dirty="0">
                  <a:solidFill>
                    <a:srgbClr val="626599"/>
                  </a:solidFill>
                  <a:sym typeface="+mn-ea"/>
                </a:rPr>
                <a:t>OVERVIEW OF ANNUAL WORK</a:t>
              </a:r>
            </a:p>
          </p:txBody>
        </p:sp>
        <p:cxnSp>
          <p:nvCxnSpPr>
            <p:cNvPr id="5" name="直接连接符 4"/>
            <p:cNvCxnSpPr/>
            <p:nvPr/>
          </p:nvCxnSpPr>
          <p:spPr>
            <a:xfrm>
              <a:off x="6747" y="5194"/>
              <a:ext cx="6792" cy="0"/>
            </a:xfrm>
            <a:prstGeom prst="line">
              <a:avLst/>
            </a:prstGeom>
            <a:ln>
              <a:solidFill>
                <a:srgbClr val="0B0E6B"/>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621" y="5386"/>
              <a:ext cx="6917" cy="459"/>
            </a:xfrm>
            <a:prstGeom prst="rect">
              <a:avLst/>
            </a:prstGeom>
            <a:noFill/>
          </p:spPr>
          <p:txBody>
            <a:bodyPr wrap="square" rtlCol="0">
              <a:spAutoFit/>
            </a:bodyPr>
            <a:lstStyle/>
            <a:p>
              <a:pPr>
                <a:lnSpc>
                  <a:spcPct val="130000"/>
                </a:lnSpc>
              </a:pPr>
              <a:endParaRPr lang="zh-CN" altLang="en-US" sz="1000" dirty="0">
                <a:solidFill>
                  <a:srgbClr val="8283A3"/>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横向合同登记流程</a:t>
            </a: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04" y="751206"/>
            <a:ext cx="10812261" cy="603119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横向合同登记</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2"/>
            </p:custDataLst>
          </p:nvPr>
        </p:nvSpPr>
        <p:spPr>
          <a:xfrm>
            <a:off x="2703810" y="3553573"/>
            <a:ext cx="9455253" cy="2414965"/>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1">
                <a:solidFill>
                  <a:srgbClr val="0070C0"/>
                </a:solidFill>
                <a:latin typeface="+mn-ea"/>
              </a:defRPr>
            </a:lvl1pPr>
          </a:lstStyle>
          <a:p>
            <a:r>
              <a:rPr lang="en-US" altLang="zh-CN" dirty="0">
                <a:sym typeface="+mn-ea"/>
              </a:rPr>
              <a:t>·</a:t>
            </a:r>
            <a:r>
              <a:rPr lang="zh-CN" altLang="en-US" b="0" dirty="0" smtClean="0">
                <a:sym typeface="+mn-ea"/>
              </a:rPr>
              <a:t>横向</a:t>
            </a:r>
            <a:r>
              <a:rPr lang="zh-CN" altLang="en-US" b="0" dirty="0">
                <a:sym typeface="+mn-ea"/>
              </a:rPr>
              <a:t>合同登记列表包括横向科技、成果转化、异地科研机构、产学研平台、校企合作的合同</a:t>
            </a:r>
            <a:r>
              <a:rPr lang="zh-CN" altLang="en-US" b="0" dirty="0" smtClean="0">
                <a:sym typeface="+mn-ea"/>
              </a:rPr>
              <a:t>登记。</a:t>
            </a:r>
            <a:endParaRPr lang="en-US" altLang="zh-CN" b="0" dirty="0">
              <a:sym typeface="+mn-ea"/>
            </a:endParaRPr>
          </a:p>
          <a:p>
            <a:r>
              <a:rPr lang="en-US" altLang="zh-CN" dirty="0">
                <a:sym typeface="+mn-ea"/>
              </a:rPr>
              <a:t>·</a:t>
            </a:r>
            <a:r>
              <a:rPr lang="zh-CN" altLang="en-US" b="0" dirty="0" smtClean="0">
                <a:sym typeface="+mn-ea"/>
              </a:rPr>
              <a:t>选择</a:t>
            </a:r>
            <a:r>
              <a:rPr lang="zh-CN" altLang="en-US" b="0" dirty="0">
                <a:sym typeface="+mn-ea"/>
              </a:rPr>
              <a:t>想要登记的合同类型后</a:t>
            </a:r>
            <a:r>
              <a:rPr lang="zh-CN" altLang="en-US" b="0" dirty="0" smtClean="0">
                <a:sym typeface="+mn-ea"/>
              </a:rPr>
              <a:t>点击</a:t>
            </a:r>
            <a:r>
              <a:rPr lang="en-US" altLang="zh-CN" b="0" dirty="0" smtClean="0">
                <a:sym typeface="+mn-ea"/>
              </a:rPr>
              <a:t>”</a:t>
            </a:r>
            <a:r>
              <a:rPr lang="zh-CN" altLang="en-US" b="0" dirty="0" smtClean="0">
                <a:sym typeface="+mn-ea"/>
              </a:rPr>
              <a:t>合同登记</a:t>
            </a:r>
            <a:r>
              <a:rPr lang="en-US" altLang="zh-CN" b="0" dirty="0" smtClean="0">
                <a:sym typeface="+mn-ea"/>
              </a:rPr>
              <a:t>”</a:t>
            </a:r>
            <a:r>
              <a:rPr lang="zh-CN" altLang="en-US" b="0" dirty="0" smtClean="0">
                <a:sym typeface="+mn-ea"/>
              </a:rPr>
              <a:t>，</a:t>
            </a:r>
            <a:r>
              <a:rPr lang="zh-CN" altLang="en-US" b="0" dirty="0">
                <a:sym typeface="+mn-ea"/>
              </a:rPr>
              <a:t>在弹出的对话框中点击“继续申报”按钮</a:t>
            </a:r>
            <a:r>
              <a:rPr lang="zh-CN" altLang="en-US" b="0" dirty="0" smtClean="0">
                <a:sym typeface="+mn-ea"/>
              </a:rPr>
              <a:t>，即</a:t>
            </a:r>
            <a:r>
              <a:rPr lang="zh-CN" altLang="en-US" b="0" dirty="0">
                <a:sym typeface="+mn-ea"/>
              </a:rPr>
              <a:t>可进入到信息录入页面进行登记</a:t>
            </a:r>
            <a:r>
              <a:rPr lang="zh-CN" altLang="en-US" b="0" dirty="0" smtClean="0">
                <a:sym typeface="+mn-ea"/>
              </a:rPr>
              <a:t>合同</a:t>
            </a:r>
            <a:r>
              <a:rPr lang="en-US" altLang="zh-CN" b="0" dirty="0" smtClean="0">
                <a:sym typeface="+mn-ea"/>
              </a:rPr>
              <a:t>.</a:t>
            </a:r>
            <a:endParaRPr lang="en-US" altLang="zh-CN" b="0" dirty="0">
              <a:sym typeface="+mn-ea"/>
            </a:endParaRPr>
          </a:p>
          <a:p>
            <a:r>
              <a:rPr lang="en-US" altLang="zh-CN" dirty="0">
                <a:sym typeface="+mn-ea"/>
              </a:rPr>
              <a:t>·</a:t>
            </a:r>
            <a:r>
              <a:rPr lang="zh-CN" altLang="en-US" b="0" dirty="0" smtClean="0">
                <a:sym typeface="+mn-ea"/>
              </a:rPr>
              <a:t>其他</a:t>
            </a:r>
            <a:r>
              <a:rPr lang="zh-CN" altLang="en-US" b="0" dirty="0">
                <a:sym typeface="+mn-ea"/>
              </a:rPr>
              <a:t>流程与纵向项目申报申请</a:t>
            </a:r>
            <a:r>
              <a:rPr lang="zh-CN" altLang="en-US" b="0" dirty="0" smtClean="0">
                <a:sym typeface="+mn-ea"/>
              </a:rPr>
              <a:t>一致。</a:t>
            </a:r>
            <a:endParaRPr lang="zh-CN" altLang="en-US" b="0" dirty="0">
              <a:sym typeface="+mn-ea"/>
            </a:endParaRPr>
          </a:p>
        </p:txBody>
      </p:sp>
      <p:sp>
        <p:nvSpPr>
          <p:cNvPr id="3" name="矩形 2"/>
          <p:cNvSpPr/>
          <p:nvPr>
            <p:custDataLst>
              <p:tags r:id="rId3"/>
            </p:custDataLst>
          </p:nvPr>
        </p:nvSpPr>
        <p:spPr>
          <a:xfrm>
            <a:off x="451485" y="1598930"/>
            <a:ext cx="288290" cy="50165"/>
          </a:xfrm>
          <a:prstGeom prst="rect">
            <a:avLst/>
          </a:prstGeom>
          <a:solidFill>
            <a:srgbClr val="345EFF"/>
          </a:solidFill>
          <a:ln>
            <a:noFill/>
          </a:ln>
          <a:effectLst>
            <a:outerShdw blurRad="203200" dist="50800" dir="5400000" algn="ctr" rotWithShape="0">
              <a:srgbClr val="345EFF">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795550" y="2058928"/>
            <a:ext cx="1047403" cy="369332"/>
          </a:xfrm>
          <a:prstGeom prst="rect">
            <a:avLst/>
          </a:prstGeom>
          <a:noFill/>
        </p:spPr>
        <p:txBody>
          <a:bodyPr wrap="square" rtlCol="0">
            <a:spAutoFit/>
          </a:bodyPr>
          <a:lstStyle/>
          <a:p>
            <a:r>
              <a:rPr lang="zh-CN" altLang="en-US" dirty="0">
                <a:solidFill>
                  <a:srgbClr val="FF0000"/>
                </a:solidFill>
              </a:rPr>
              <a:t>①</a:t>
            </a:r>
          </a:p>
        </p:txBody>
      </p:sp>
      <p:pic>
        <p:nvPicPr>
          <p:cNvPr id="11" name="图片 10"/>
          <p:cNvPicPr>
            <a:picLocks noChangeAspect="1"/>
          </p:cNvPicPr>
          <p:nvPr/>
        </p:nvPicPr>
        <p:blipFill>
          <a:blip r:embed="rId5"/>
          <a:stretch>
            <a:fillRect/>
          </a:stretch>
        </p:blipFill>
        <p:spPr>
          <a:xfrm>
            <a:off x="208382" y="751206"/>
            <a:ext cx="2391030" cy="4598134"/>
          </a:xfrm>
          <a:prstGeom prst="rect">
            <a:avLst/>
          </a:prstGeom>
          <a:ln>
            <a:noFill/>
          </a:ln>
          <a:effectLst>
            <a:outerShdw blurRad="190500" algn="tl" rotWithShape="0">
              <a:srgbClr val="000000">
                <a:alpha val="70000"/>
              </a:srgbClr>
            </a:outerShdw>
          </a:effectLst>
        </p:spPr>
      </p:pic>
      <p:pic>
        <p:nvPicPr>
          <p:cNvPr id="5" name="图片 4"/>
          <p:cNvPicPr>
            <a:picLocks noChangeAspect="1"/>
          </p:cNvPicPr>
          <p:nvPr/>
        </p:nvPicPr>
        <p:blipFill>
          <a:blip r:embed="rId6"/>
          <a:stretch>
            <a:fillRect/>
          </a:stretch>
        </p:blipFill>
        <p:spPr>
          <a:xfrm>
            <a:off x="2720860" y="775295"/>
            <a:ext cx="5697881" cy="2274978"/>
          </a:xfrm>
          <a:prstGeom prst="rect">
            <a:avLst/>
          </a:prstGeom>
        </p:spPr>
      </p:pic>
      <p:pic>
        <p:nvPicPr>
          <p:cNvPr id="12" name="图片 11"/>
          <p:cNvPicPr>
            <a:picLocks noChangeAspect="1"/>
          </p:cNvPicPr>
          <p:nvPr/>
        </p:nvPicPr>
        <p:blipFill>
          <a:blip r:embed="rId7"/>
          <a:stretch>
            <a:fillRect/>
          </a:stretch>
        </p:blipFill>
        <p:spPr>
          <a:xfrm>
            <a:off x="8418741" y="876865"/>
            <a:ext cx="3819525" cy="135255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78765" y="890324"/>
            <a:ext cx="11633373" cy="5688141"/>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横向合同登记</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089127" y="2072584"/>
            <a:ext cx="3722915" cy="369332"/>
          </a:xfrm>
          <a:prstGeom prst="rect">
            <a:avLst/>
          </a:prstGeom>
          <a:noFill/>
        </p:spPr>
        <p:txBody>
          <a:bodyPr wrap="square" rtlCol="0">
            <a:spAutoFit/>
          </a:bodyPr>
          <a:lstStyle/>
          <a:p>
            <a:r>
              <a:rPr lang="zh-CN" altLang="en-US" dirty="0" smtClean="0">
                <a:solidFill>
                  <a:srgbClr val="FF0000"/>
                </a:solidFill>
              </a:rPr>
              <a:t>横向科技合同登记页面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370205" y="863281"/>
            <a:ext cx="11492776" cy="5407979"/>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横向合同登记</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842747" y="2682557"/>
            <a:ext cx="3722915" cy="369332"/>
          </a:xfrm>
          <a:prstGeom prst="rect">
            <a:avLst/>
          </a:prstGeom>
          <a:noFill/>
        </p:spPr>
        <p:txBody>
          <a:bodyPr wrap="square" rtlCol="0">
            <a:spAutoFit/>
          </a:bodyPr>
          <a:lstStyle/>
          <a:p>
            <a:r>
              <a:rPr lang="zh-CN" altLang="en-US" dirty="0" smtClean="0">
                <a:solidFill>
                  <a:srgbClr val="FF0000"/>
                </a:solidFill>
              </a:rPr>
              <a:t>横向科技合同登记页面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70205" y="853542"/>
            <a:ext cx="11719262" cy="5442483"/>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横向合同登记</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252322" y="1568132"/>
            <a:ext cx="3722915" cy="369332"/>
          </a:xfrm>
          <a:prstGeom prst="rect">
            <a:avLst/>
          </a:prstGeom>
          <a:noFill/>
        </p:spPr>
        <p:txBody>
          <a:bodyPr wrap="square" rtlCol="0">
            <a:spAutoFit/>
          </a:bodyPr>
          <a:lstStyle/>
          <a:p>
            <a:r>
              <a:rPr lang="zh-CN" altLang="en-US" dirty="0" smtClean="0">
                <a:solidFill>
                  <a:srgbClr val="FF0000"/>
                </a:solidFill>
              </a:rPr>
              <a:t>横向科技合同登记页面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312108" y="695325"/>
            <a:ext cx="11603342" cy="5000988"/>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横向合同登记</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089127" y="1735772"/>
            <a:ext cx="3722915" cy="369332"/>
          </a:xfrm>
          <a:prstGeom prst="rect">
            <a:avLst/>
          </a:prstGeom>
          <a:noFill/>
        </p:spPr>
        <p:txBody>
          <a:bodyPr wrap="square" rtlCol="0">
            <a:spAutoFit/>
          </a:bodyPr>
          <a:lstStyle/>
          <a:p>
            <a:r>
              <a:rPr lang="zh-CN" altLang="en-US" dirty="0" smtClean="0">
                <a:solidFill>
                  <a:srgbClr val="FF0000"/>
                </a:solidFill>
              </a:rPr>
              <a:t>横向科技合同登记页面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横向合同登记</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rotWithShape="1">
          <a:blip r:embed="rId4"/>
          <a:srcRect t="-1" r="26907" b="211"/>
          <a:stretch>
            <a:fillRect/>
          </a:stretch>
        </p:blipFill>
        <p:spPr>
          <a:xfrm>
            <a:off x="370205" y="1038225"/>
            <a:ext cx="3602354" cy="3609975"/>
          </a:xfrm>
          <a:prstGeom prst="rect">
            <a:avLst/>
          </a:prstGeom>
        </p:spPr>
      </p:pic>
      <p:sp>
        <p:nvSpPr>
          <p:cNvPr id="9" name="文本框 8"/>
          <p:cNvSpPr txBox="1"/>
          <p:nvPr>
            <p:custDataLst>
              <p:tags r:id="rId2"/>
            </p:custDataLst>
          </p:nvPr>
        </p:nvSpPr>
        <p:spPr>
          <a:xfrm>
            <a:off x="292099" y="5706348"/>
            <a:ext cx="11776076" cy="1056401"/>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sym typeface="+mn-ea"/>
              </a:rPr>
              <a:t>项目成员信息填写，通过点击“新增成员”按钮，选择人员类别，通过姓名搜索成员信息，并要求填入信息后，点击“确定”按钮。</a:t>
            </a:r>
            <a:endParaRPr lang="zh-CN" altLang="en-US" dirty="0">
              <a:sym typeface="+mn-ea"/>
            </a:endParaRPr>
          </a:p>
        </p:txBody>
      </p:sp>
      <p:pic>
        <p:nvPicPr>
          <p:cNvPr id="6" name="图片 5"/>
          <p:cNvPicPr>
            <a:picLocks noChangeAspect="1"/>
          </p:cNvPicPr>
          <p:nvPr/>
        </p:nvPicPr>
        <p:blipFill>
          <a:blip r:embed="rId5"/>
          <a:stretch>
            <a:fillRect/>
          </a:stretch>
        </p:blipFill>
        <p:spPr>
          <a:xfrm>
            <a:off x="5070867" y="704850"/>
            <a:ext cx="5839311" cy="4669790"/>
          </a:xfrm>
          <a:prstGeom prst="rect">
            <a:avLst/>
          </a:prstGeom>
        </p:spPr>
      </p:pic>
      <p:cxnSp>
        <p:nvCxnSpPr>
          <p:cNvPr id="12" name="直接箭头连接符 11"/>
          <p:cNvCxnSpPr/>
          <p:nvPr/>
        </p:nvCxnSpPr>
        <p:spPr>
          <a:xfrm flipV="1">
            <a:off x="1112520" y="1676400"/>
            <a:ext cx="358140" cy="29718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937260" y="1491734"/>
            <a:ext cx="350520" cy="369332"/>
          </a:xfrm>
          <a:prstGeom prst="rect">
            <a:avLst/>
          </a:prstGeom>
          <a:noFill/>
        </p:spPr>
        <p:txBody>
          <a:bodyPr wrap="square" rtlCol="0">
            <a:spAutoFit/>
          </a:bodyPr>
          <a:lstStyle/>
          <a:p>
            <a:r>
              <a:rPr lang="zh-CN" altLang="en-US" dirty="0" smtClean="0">
                <a:solidFill>
                  <a:srgbClr val="FF0000"/>
                </a:solidFill>
              </a:rPr>
              <a:t>①</a:t>
            </a:r>
            <a:endParaRPr lang="zh-CN" altLang="en-US" dirty="0">
              <a:solidFill>
                <a:srgbClr val="FF0000"/>
              </a:solidFill>
            </a:endParaRPr>
          </a:p>
        </p:txBody>
      </p:sp>
      <p:sp>
        <p:nvSpPr>
          <p:cNvPr id="14" name="文本框 13"/>
          <p:cNvSpPr txBox="1"/>
          <p:nvPr/>
        </p:nvSpPr>
        <p:spPr>
          <a:xfrm>
            <a:off x="8496300" y="1122402"/>
            <a:ext cx="350520" cy="369332"/>
          </a:xfrm>
          <a:prstGeom prst="rect">
            <a:avLst/>
          </a:prstGeom>
          <a:noFill/>
        </p:spPr>
        <p:txBody>
          <a:bodyPr wrap="square" rtlCol="0">
            <a:spAutoFit/>
          </a:bodyPr>
          <a:lstStyle/>
          <a:p>
            <a:r>
              <a:rPr lang="zh-CN" altLang="en-US" dirty="0">
                <a:solidFill>
                  <a:srgbClr val="FF0000"/>
                </a:solidFill>
              </a:rPr>
              <a:t>②</a:t>
            </a:r>
          </a:p>
        </p:txBody>
      </p:sp>
      <p:sp>
        <p:nvSpPr>
          <p:cNvPr id="15" name="文本框 14"/>
          <p:cNvSpPr txBox="1"/>
          <p:nvPr/>
        </p:nvSpPr>
        <p:spPr>
          <a:xfrm>
            <a:off x="11177830" y="4934328"/>
            <a:ext cx="350520" cy="369332"/>
          </a:xfrm>
          <a:prstGeom prst="rect">
            <a:avLst/>
          </a:prstGeom>
          <a:noFill/>
        </p:spPr>
        <p:txBody>
          <a:bodyPr wrap="square" rtlCol="0">
            <a:spAutoFit/>
          </a:bodyPr>
          <a:lstStyle/>
          <a:p>
            <a:r>
              <a:rPr lang="zh-CN" altLang="en-US" dirty="0" smtClean="0">
                <a:solidFill>
                  <a:srgbClr val="FF0000"/>
                </a:solidFill>
              </a:rPr>
              <a:t>③</a:t>
            </a:r>
            <a:endParaRPr lang="zh-CN" altLang="en-US" dirty="0">
              <a:solidFill>
                <a:srgbClr val="FF0000"/>
              </a:solidFill>
            </a:endParaRPr>
          </a:p>
        </p:txBody>
      </p:sp>
      <p:cxnSp>
        <p:nvCxnSpPr>
          <p:cNvPr id="16" name="直接箭头连接符 15"/>
          <p:cNvCxnSpPr/>
          <p:nvPr/>
        </p:nvCxnSpPr>
        <p:spPr>
          <a:xfrm flipH="1">
            <a:off x="10805869" y="5118994"/>
            <a:ext cx="371961" cy="12443"/>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srcRect l="1274" t="535"/>
          <a:stretch>
            <a:fillRect/>
          </a:stretch>
        </p:blipFill>
        <p:spPr>
          <a:xfrm>
            <a:off x="451485" y="956479"/>
            <a:ext cx="9746874" cy="5767980"/>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横向合同登记</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469363" y="2006082"/>
            <a:ext cx="3722915" cy="369332"/>
          </a:xfrm>
          <a:prstGeom prst="rect">
            <a:avLst/>
          </a:prstGeom>
          <a:noFill/>
        </p:spPr>
        <p:txBody>
          <a:bodyPr wrap="square" rtlCol="0">
            <a:spAutoFit/>
          </a:bodyPr>
          <a:lstStyle/>
          <a:p>
            <a:r>
              <a:rPr lang="zh-CN" altLang="en-US" dirty="0" smtClean="0">
                <a:solidFill>
                  <a:srgbClr val="FF0000"/>
                </a:solidFill>
              </a:rPr>
              <a:t>横向合同登记审批进程</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431345"/>
          <p:cNvPicPr>
            <a:picLocks noChangeAspect="1"/>
          </p:cNvPicPr>
          <p:nvPr>
            <p:custDataLst>
              <p:tags r:id="rId1"/>
            </p:custDataLst>
          </p:nvPr>
        </p:nvPicPr>
        <p:blipFill>
          <a:blip r:embed="rId5"/>
          <a:srcRect l="23749" t="-263" r="57228" b="263"/>
          <a:stretch>
            <a:fillRect/>
          </a:stretch>
        </p:blipFill>
        <p:spPr>
          <a:xfrm>
            <a:off x="0" y="-22860"/>
            <a:ext cx="3590290" cy="6881495"/>
          </a:xfrm>
          <a:prstGeom prst="rect">
            <a:avLst/>
          </a:prstGeom>
        </p:spPr>
      </p:pic>
      <p:sp>
        <p:nvSpPr>
          <p:cNvPr id="8" name="矩形 7"/>
          <p:cNvSpPr/>
          <p:nvPr userDrawn="1">
            <p:custDataLst>
              <p:tags r:id="rId2"/>
            </p:custDataLst>
          </p:nvPr>
        </p:nvSpPr>
        <p:spPr>
          <a:xfrm>
            <a:off x="3201670" y="1821180"/>
            <a:ext cx="8994775" cy="320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877060" y="2143760"/>
            <a:ext cx="2933065" cy="2570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a:ln w="19050">
                  <a:solidFill>
                    <a:schemeClr val="bg1"/>
                  </a:solidFill>
                </a:ln>
                <a:noFill/>
                <a:latin typeface="Arial Black" panose="020B0A04020102020204" charset="0"/>
                <a:cs typeface="Arial Black" panose="020B0A04020102020204" charset="0"/>
                <a:sym typeface="+mn-ea"/>
              </a:rPr>
              <a:t>01</a:t>
            </a:r>
          </a:p>
        </p:txBody>
      </p:sp>
      <p:grpSp>
        <p:nvGrpSpPr>
          <p:cNvPr id="6" name="组合 5"/>
          <p:cNvGrpSpPr/>
          <p:nvPr/>
        </p:nvGrpSpPr>
        <p:grpSpPr>
          <a:xfrm>
            <a:off x="5530215" y="2455545"/>
            <a:ext cx="6195695" cy="1708785"/>
            <a:chOff x="6580" y="3154"/>
            <a:chExt cx="9757" cy="2691"/>
          </a:xfrm>
        </p:grpSpPr>
        <p:sp>
          <p:nvSpPr>
            <p:cNvPr id="4" name="文本框 3"/>
            <p:cNvSpPr txBox="1"/>
            <p:nvPr>
              <p:custDataLst>
                <p:tags r:id="rId3"/>
              </p:custDataLst>
            </p:nvPr>
          </p:nvSpPr>
          <p:spPr>
            <a:xfrm>
              <a:off x="6580" y="3154"/>
              <a:ext cx="9757" cy="1016"/>
            </a:xfrm>
            <a:prstGeom prst="rect">
              <a:avLst/>
            </a:prstGeom>
            <a:noFill/>
          </p:spPr>
          <p:txBody>
            <a:bodyPr wrap="square" rtlCol="0">
              <a:spAutoFit/>
            </a:bodyPr>
            <a:lstStyle/>
            <a:p>
              <a:r>
                <a:rPr lang="zh-CN" altLang="en-US" sz="3600" b="1" dirty="0" smtClean="0">
                  <a:solidFill>
                    <a:srgbClr val="0B0E49"/>
                  </a:solidFill>
                  <a:sym typeface="+mn-ea"/>
                </a:rPr>
                <a:t>登录系统</a:t>
              </a:r>
              <a:endParaRPr lang="zh-CN" altLang="en-US" sz="3600" b="1" dirty="0">
                <a:solidFill>
                  <a:srgbClr val="0B0E49"/>
                </a:solidFill>
                <a:sym typeface="+mn-ea"/>
              </a:endParaRPr>
            </a:p>
          </p:txBody>
        </p:sp>
        <p:sp>
          <p:nvSpPr>
            <p:cNvPr id="3" name="文本框 2"/>
            <p:cNvSpPr txBox="1"/>
            <p:nvPr/>
          </p:nvSpPr>
          <p:spPr>
            <a:xfrm>
              <a:off x="6621" y="4658"/>
              <a:ext cx="6400" cy="434"/>
            </a:xfrm>
            <a:prstGeom prst="rect">
              <a:avLst/>
            </a:prstGeom>
            <a:noFill/>
          </p:spPr>
          <p:txBody>
            <a:bodyPr wrap="square" rtlCol="0">
              <a:spAutoFit/>
            </a:bodyPr>
            <a:lstStyle/>
            <a:p>
              <a:r>
                <a:rPr lang="en-US" altLang="zh-CN" sz="1200" dirty="0">
                  <a:solidFill>
                    <a:srgbClr val="626599"/>
                  </a:solidFill>
                  <a:sym typeface="+mn-ea"/>
                </a:rPr>
                <a:t>OVERVIEW OF ANNUAL WORK</a:t>
              </a:r>
            </a:p>
          </p:txBody>
        </p:sp>
        <p:cxnSp>
          <p:nvCxnSpPr>
            <p:cNvPr id="5" name="直接连接符 4"/>
            <p:cNvCxnSpPr/>
            <p:nvPr/>
          </p:nvCxnSpPr>
          <p:spPr>
            <a:xfrm>
              <a:off x="6747" y="5194"/>
              <a:ext cx="6792" cy="0"/>
            </a:xfrm>
            <a:prstGeom prst="line">
              <a:avLst/>
            </a:prstGeom>
            <a:ln>
              <a:solidFill>
                <a:srgbClr val="0B0E6B"/>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621" y="5386"/>
              <a:ext cx="6917" cy="459"/>
            </a:xfrm>
            <a:prstGeom prst="rect">
              <a:avLst/>
            </a:prstGeom>
            <a:noFill/>
          </p:spPr>
          <p:txBody>
            <a:bodyPr wrap="square" rtlCol="0">
              <a:spAutoFit/>
            </a:bodyPr>
            <a:lstStyle/>
            <a:p>
              <a:pPr>
                <a:lnSpc>
                  <a:spcPct val="130000"/>
                </a:lnSpc>
              </a:pPr>
              <a:endParaRPr lang="zh-CN" altLang="en-US" sz="1000" dirty="0">
                <a:solidFill>
                  <a:srgbClr val="8283A3"/>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431345"/>
          <p:cNvPicPr>
            <a:picLocks noChangeAspect="1"/>
          </p:cNvPicPr>
          <p:nvPr>
            <p:custDataLst>
              <p:tags r:id="rId1"/>
            </p:custDataLst>
          </p:nvPr>
        </p:nvPicPr>
        <p:blipFill>
          <a:blip r:embed="rId5"/>
          <a:srcRect l="23749" t="-263" r="57228" b="263"/>
          <a:stretch>
            <a:fillRect/>
          </a:stretch>
        </p:blipFill>
        <p:spPr>
          <a:xfrm>
            <a:off x="0" y="-22860"/>
            <a:ext cx="3590290" cy="6881495"/>
          </a:xfrm>
          <a:prstGeom prst="rect">
            <a:avLst/>
          </a:prstGeom>
        </p:spPr>
      </p:pic>
      <p:sp>
        <p:nvSpPr>
          <p:cNvPr id="8" name="矩形 7"/>
          <p:cNvSpPr/>
          <p:nvPr userDrawn="1">
            <p:custDataLst>
              <p:tags r:id="rId2"/>
            </p:custDataLst>
          </p:nvPr>
        </p:nvSpPr>
        <p:spPr>
          <a:xfrm>
            <a:off x="3201670" y="1821180"/>
            <a:ext cx="8994775" cy="320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877060" y="2143760"/>
            <a:ext cx="2933065" cy="2570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smtClean="0">
                <a:ln w="19050">
                  <a:solidFill>
                    <a:schemeClr val="bg1"/>
                  </a:solidFill>
                </a:ln>
                <a:noFill/>
                <a:latin typeface="Arial Black" panose="020B0A04020102020204" charset="0"/>
                <a:cs typeface="Arial Black" panose="020B0A04020102020204" charset="0"/>
                <a:sym typeface="+mn-ea"/>
              </a:rPr>
              <a:t>04</a:t>
            </a:r>
            <a:endParaRPr lang="en-US" altLang="zh-CN" sz="12000" dirty="0">
              <a:ln w="19050">
                <a:solidFill>
                  <a:schemeClr val="bg1"/>
                </a:solidFill>
              </a:ln>
              <a:noFill/>
              <a:latin typeface="Arial Black" panose="020B0A04020102020204" charset="0"/>
              <a:cs typeface="Arial Black" panose="020B0A04020102020204" charset="0"/>
              <a:sym typeface="+mn-ea"/>
            </a:endParaRPr>
          </a:p>
        </p:txBody>
      </p:sp>
      <p:grpSp>
        <p:nvGrpSpPr>
          <p:cNvPr id="6" name="组合 5"/>
          <p:cNvGrpSpPr/>
          <p:nvPr/>
        </p:nvGrpSpPr>
        <p:grpSpPr>
          <a:xfrm>
            <a:off x="5530215" y="2328545"/>
            <a:ext cx="6013450" cy="1835785"/>
            <a:chOff x="6580" y="2954"/>
            <a:chExt cx="9470" cy="2891"/>
          </a:xfrm>
        </p:grpSpPr>
        <p:sp>
          <p:nvSpPr>
            <p:cNvPr id="4" name="文本框 3"/>
            <p:cNvSpPr txBox="1"/>
            <p:nvPr>
              <p:custDataLst>
                <p:tags r:id="rId3"/>
              </p:custDataLst>
            </p:nvPr>
          </p:nvSpPr>
          <p:spPr>
            <a:xfrm>
              <a:off x="6580" y="2954"/>
              <a:ext cx="9470" cy="1501"/>
            </a:xfrm>
            <a:prstGeom prst="rect">
              <a:avLst/>
            </a:prstGeom>
            <a:noFill/>
          </p:spPr>
          <p:txBody>
            <a:bodyPr wrap="square" rtlCol="0">
              <a:spAutoFit/>
            </a:bodyPr>
            <a:lstStyle/>
            <a:p>
              <a:r>
                <a:rPr lang="zh-CN" altLang="en-US" sz="5600" b="1" dirty="0" smtClean="0">
                  <a:solidFill>
                    <a:srgbClr val="0B0E49"/>
                  </a:solidFill>
                  <a:sym typeface="+mn-ea"/>
                </a:rPr>
                <a:t>项目立项申请</a:t>
              </a:r>
              <a:endParaRPr lang="zh-CN" altLang="en-US" sz="5600" b="1" dirty="0">
                <a:solidFill>
                  <a:srgbClr val="0B0E49"/>
                </a:solidFill>
                <a:sym typeface="+mn-ea"/>
              </a:endParaRPr>
            </a:p>
          </p:txBody>
        </p:sp>
        <p:sp>
          <p:nvSpPr>
            <p:cNvPr id="3" name="文本框 2"/>
            <p:cNvSpPr txBox="1"/>
            <p:nvPr/>
          </p:nvSpPr>
          <p:spPr>
            <a:xfrm>
              <a:off x="6621" y="4658"/>
              <a:ext cx="6400" cy="434"/>
            </a:xfrm>
            <a:prstGeom prst="rect">
              <a:avLst/>
            </a:prstGeom>
            <a:noFill/>
          </p:spPr>
          <p:txBody>
            <a:bodyPr wrap="square" rtlCol="0">
              <a:spAutoFit/>
            </a:bodyPr>
            <a:lstStyle/>
            <a:p>
              <a:r>
                <a:rPr lang="en-US" altLang="zh-CN" sz="1200" dirty="0">
                  <a:solidFill>
                    <a:srgbClr val="626599"/>
                  </a:solidFill>
                  <a:sym typeface="+mn-ea"/>
                </a:rPr>
                <a:t>OVERVIEW OF ANNUAL WORK</a:t>
              </a:r>
            </a:p>
          </p:txBody>
        </p:sp>
        <p:cxnSp>
          <p:nvCxnSpPr>
            <p:cNvPr id="5" name="直接连接符 4"/>
            <p:cNvCxnSpPr/>
            <p:nvPr/>
          </p:nvCxnSpPr>
          <p:spPr>
            <a:xfrm>
              <a:off x="6747" y="5194"/>
              <a:ext cx="6792" cy="0"/>
            </a:xfrm>
            <a:prstGeom prst="line">
              <a:avLst/>
            </a:prstGeom>
            <a:ln>
              <a:solidFill>
                <a:srgbClr val="0B0E6B"/>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621" y="5386"/>
              <a:ext cx="6917" cy="459"/>
            </a:xfrm>
            <a:prstGeom prst="rect">
              <a:avLst/>
            </a:prstGeom>
            <a:noFill/>
          </p:spPr>
          <p:txBody>
            <a:bodyPr wrap="square" rtlCol="0">
              <a:spAutoFit/>
            </a:bodyPr>
            <a:lstStyle/>
            <a:p>
              <a:pPr>
                <a:lnSpc>
                  <a:spcPct val="130000"/>
                </a:lnSpc>
              </a:pPr>
              <a:endParaRPr lang="zh-CN" altLang="en-US" sz="1000" dirty="0">
                <a:solidFill>
                  <a:srgbClr val="8283A3"/>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纵向项目立项流程</a:t>
            </a: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6" y="1297997"/>
            <a:ext cx="11998091" cy="455416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横向项目立项流程</a:t>
            </a: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85" y="1083716"/>
            <a:ext cx="11263728" cy="505107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2"/>
            </p:custDataLst>
          </p:nvPr>
        </p:nvSpPr>
        <p:spPr>
          <a:xfrm>
            <a:off x="451485" y="3652924"/>
            <a:ext cx="11503142" cy="2185901"/>
          </a:xfrm>
          <a:prstGeom prst="rect">
            <a:avLst/>
          </a:prstGeom>
          <a:noFill/>
          <a:ln>
            <a:noFill/>
          </a:ln>
        </p:spPr>
        <p:txBody>
          <a:bodyPr wrap="square" rtlCol="0">
            <a:noAutofit/>
          </a:bodyPr>
          <a:lstStyle>
            <a:defPPr>
              <a:defRPr lang="zh-CN"/>
            </a:defPPr>
            <a:lvl1pPr indent="0">
              <a:lnSpc>
                <a:spcPct val="150000"/>
              </a:lnSpc>
              <a:buFont typeface="Arial" panose="020B0604020202020204" pitchFamily="34" charset="0"/>
              <a:buNone/>
              <a:defRPr sz="2000" b="1">
                <a:solidFill>
                  <a:srgbClr val="0070C0"/>
                </a:solidFill>
                <a:latin typeface="+mn-ea"/>
              </a:defRPr>
            </a:lvl1pPr>
          </a:lstStyle>
          <a:p>
            <a:r>
              <a:rPr lang="zh-CN" altLang="en-US" dirty="0" smtClean="0">
                <a:solidFill>
                  <a:srgbClr val="FF0000"/>
                </a:solidFill>
                <a:sym typeface="+mn-ea"/>
              </a:rPr>
              <a:t>纵向项目获批、横向项目合同双方签字盖章后，科研人员在线申请项目立项。</a:t>
            </a:r>
            <a:endParaRPr lang="en-US" altLang="zh-CN" dirty="0" smtClean="0">
              <a:solidFill>
                <a:srgbClr val="FF0000"/>
              </a:solidFill>
              <a:sym typeface="+mn-ea"/>
            </a:endParaRPr>
          </a:p>
          <a:p>
            <a:r>
              <a:rPr lang="zh-CN" altLang="en-US" dirty="0">
                <a:solidFill>
                  <a:srgbClr val="FF0000"/>
                </a:solidFill>
                <a:sym typeface="+mn-ea"/>
              </a:rPr>
              <a:t>具体</a:t>
            </a:r>
            <a:r>
              <a:rPr lang="zh-CN" altLang="en-US" dirty="0" smtClean="0">
                <a:solidFill>
                  <a:srgbClr val="FF0000"/>
                </a:solidFill>
                <a:sym typeface="+mn-ea"/>
              </a:rPr>
              <a:t>操作步骤如下</a:t>
            </a:r>
            <a:r>
              <a:rPr lang="en-US" altLang="zh-CN" dirty="0" smtClean="0">
                <a:solidFill>
                  <a:srgbClr val="FF0000"/>
                </a:solidFill>
                <a:sym typeface="+mn-ea"/>
              </a:rPr>
              <a:t>:</a:t>
            </a:r>
          </a:p>
          <a:p>
            <a:r>
              <a:rPr lang="zh-CN" altLang="en-US" dirty="0">
                <a:solidFill>
                  <a:srgbClr val="FF0000"/>
                </a:solidFill>
                <a:sym typeface="+mn-ea"/>
              </a:rPr>
              <a:t>依次</a:t>
            </a:r>
            <a:r>
              <a:rPr lang="zh-CN" altLang="en-US" dirty="0" smtClean="0">
                <a:solidFill>
                  <a:srgbClr val="FF0000"/>
                </a:solidFill>
                <a:sym typeface="+mn-ea"/>
              </a:rPr>
              <a:t>点击菜单“项目管理”</a:t>
            </a:r>
            <a:r>
              <a:rPr lang="en-US" altLang="zh-CN" dirty="0" smtClean="0">
                <a:solidFill>
                  <a:srgbClr val="FF0000"/>
                </a:solidFill>
                <a:sym typeface="+mn-ea"/>
              </a:rPr>
              <a:t>-&gt;</a:t>
            </a:r>
            <a:r>
              <a:rPr lang="zh-CN" altLang="en-US" dirty="0" smtClean="0">
                <a:solidFill>
                  <a:srgbClr val="FF0000"/>
                </a:solidFill>
                <a:sym typeface="+mn-ea"/>
              </a:rPr>
              <a:t>“项目立项管理”</a:t>
            </a:r>
            <a:r>
              <a:rPr lang="en-US" altLang="zh-CN" dirty="0" smtClean="0">
                <a:solidFill>
                  <a:srgbClr val="FF0000"/>
                </a:solidFill>
                <a:sym typeface="+mn-ea"/>
              </a:rPr>
              <a:t>-&gt;</a:t>
            </a:r>
            <a:r>
              <a:rPr lang="zh-CN" altLang="en-US" dirty="0" smtClean="0">
                <a:solidFill>
                  <a:srgbClr val="FF0000"/>
                </a:solidFill>
                <a:sym typeface="+mn-ea"/>
              </a:rPr>
              <a:t>“立项申请”，进入项目申报申请列表页面。</a:t>
            </a:r>
            <a:endParaRPr lang="en-US" altLang="zh-CN" dirty="0" smtClean="0">
              <a:solidFill>
                <a:srgbClr val="FF0000"/>
              </a:solidFill>
              <a:sym typeface="+mn-ea"/>
            </a:endParaRPr>
          </a:p>
          <a:p>
            <a:endParaRPr lang="zh-CN" altLang="en-US" dirty="0">
              <a:sym typeface="+mn-ea"/>
            </a:endParaRPr>
          </a:p>
        </p:txBody>
      </p:sp>
      <p:pic>
        <p:nvPicPr>
          <p:cNvPr id="2" name="图片 1"/>
          <p:cNvPicPr>
            <a:picLocks noChangeAspect="1"/>
          </p:cNvPicPr>
          <p:nvPr/>
        </p:nvPicPr>
        <p:blipFill>
          <a:blip r:embed="rId4"/>
          <a:stretch>
            <a:fillRect/>
          </a:stretch>
        </p:blipFill>
        <p:spPr>
          <a:xfrm>
            <a:off x="370205" y="912062"/>
            <a:ext cx="4448175" cy="252412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2"/>
            </p:custDataLst>
          </p:nvPr>
        </p:nvSpPr>
        <p:spPr>
          <a:xfrm>
            <a:off x="204788" y="4091333"/>
            <a:ext cx="11777316" cy="1474038"/>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en-US" altLang="zh-CN" b="1" dirty="0">
                <a:sym typeface="+mn-ea"/>
              </a:rPr>
              <a:t>·</a:t>
            </a:r>
            <a:r>
              <a:rPr lang="zh-CN" altLang="en-US" dirty="0">
                <a:sym typeface="+mn-ea"/>
              </a:rPr>
              <a:t>在立项列表中可以对科研人员已通过的项目申请进行相关操作。</a:t>
            </a:r>
            <a:endParaRPr lang="en-US" altLang="zh-CN" dirty="0">
              <a:sym typeface="+mn-ea"/>
            </a:endParaRPr>
          </a:p>
          <a:p>
            <a:r>
              <a:rPr lang="en-US" altLang="zh-CN" b="1" dirty="0">
                <a:sym typeface="+mn-ea"/>
              </a:rPr>
              <a:t>·</a:t>
            </a:r>
            <a:r>
              <a:rPr lang="zh-CN" altLang="en-US" dirty="0">
                <a:sym typeface="+mn-ea"/>
              </a:rPr>
              <a:t>科研人员只需点击</a:t>
            </a:r>
            <a:r>
              <a:rPr lang="en-US" altLang="zh-CN" dirty="0">
                <a:sym typeface="+mn-ea"/>
              </a:rPr>
              <a:t>”</a:t>
            </a:r>
            <a:r>
              <a:rPr lang="zh-CN" altLang="en-US" dirty="0">
                <a:sym typeface="+mn-ea"/>
              </a:rPr>
              <a:t>立项</a:t>
            </a:r>
            <a:r>
              <a:rPr lang="en-US" altLang="zh-CN" dirty="0">
                <a:sym typeface="+mn-ea"/>
              </a:rPr>
              <a:t>”</a:t>
            </a:r>
            <a:r>
              <a:rPr lang="zh-CN" altLang="en-US" dirty="0">
                <a:sym typeface="+mn-ea"/>
              </a:rPr>
              <a:t>，即可对自己申请的项目进行立项操作，点击</a:t>
            </a:r>
            <a:r>
              <a:rPr lang="en-US" altLang="zh-CN" dirty="0">
                <a:sym typeface="+mn-ea"/>
              </a:rPr>
              <a:t>”</a:t>
            </a:r>
            <a:r>
              <a:rPr lang="zh-CN" altLang="en-US" dirty="0">
                <a:sym typeface="+mn-ea"/>
              </a:rPr>
              <a:t>编辑</a:t>
            </a:r>
            <a:r>
              <a:rPr lang="en-US" altLang="zh-CN" dirty="0">
                <a:sym typeface="+mn-ea"/>
              </a:rPr>
              <a:t>”</a:t>
            </a:r>
            <a:r>
              <a:rPr lang="zh-CN" altLang="en-US" dirty="0">
                <a:sym typeface="+mn-ea"/>
              </a:rPr>
              <a:t>可以修改处于待立项状态的项目立项信息。</a:t>
            </a:r>
            <a:endParaRPr lang="en-US" altLang="zh-CN" dirty="0">
              <a:sym typeface="+mn-ea"/>
            </a:endParaRPr>
          </a:p>
          <a:p>
            <a:endParaRPr lang="zh-CN" altLang="en-US" dirty="0">
              <a:sym typeface="+mn-ea"/>
            </a:endParaRPr>
          </a:p>
        </p:txBody>
      </p:sp>
      <p:pic>
        <p:nvPicPr>
          <p:cNvPr id="10" name="图片 9"/>
          <p:cNvPicPr>
            <a:picLocks noChangeAspect="1"/>
          </p:cNvPicPr>
          <p:nvPr/>
        </p:nvPicPr>
        <p:blipFill>
          <a:blip r:embed="rId4"/>
          <a:stretch>
            <a:fillRect/>
          </a:stretch>
        </p:blipFill>
        <p:spPr>
          <a:xfrm>
            <a:off x="370205" y="852487"/>
            <a:ext cx="4705350" cy="280987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451485" y="870856"/>
            <a:ext cx="11094941" cy="5457372"/>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845585" y="2114147"/>
            <a:ext cx="3722915" cy="369332"/>
          </a:xfrm>
          <a:prstGeom prst="rect">
            <a:avLst/>
          </a:prstGeom>
          <a:noFill/>
        </p:spPr>
        <p:txBody>
          <a:bodyPr wrap="square" rtlCol="0">
            <a:spAutoFit/>
          </a:bodyPr>
          <a:lstStyle/>
          <a:p>
            <a:r>
              <a:rPr lang="zh-CN" altLang="en-US" dirty="0" smtClean="0">
                <a:solidFill>
                  <a:srgbClr val="FF0000"/>
                </a:solidFill>
              </a:rPr>
              <a:t>纵向项目立项申请页面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51485" y="944965"/>
            <a:ext cx="11142234" cy="5397645"/>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845585" y="2114147"/>
            <a:ext cx="3722915" cy="369332"/>
          </a:xfrm>
          <a:prstGeom prst="rect">
            <a:avLst/>
          </a:prstGeom>
          <a:noFill/>
        </p:spPr>
        <p:txBody>
          <a:bodyPr wrap="square" rtlCol="0">
            <a:spAutoFit/>
          </a:bodyPr>
          <a:lstStyle/>
          <a:p>
            <a:r>
              <a:rPr lang="zh-CN" altLang="en-US" dirty="0">
                <a:solidFill>
                  <a:srgbClr val="FF0000"/>
                </a:solidFill>
              </a:rPr>
              <a:t>纵向项目</a:t>
            </a:r>
            <a:r>
              <a:rPr lang="zh-CN" altLang="en-US" dirty="0" smtClean="0">
                <a:solidFill>
                  <a:srgbClr val="FF0000"/>
                </a:solidFill>
              </a:rPr>
              <a:t>立项申请页面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51484" y="1026885"/>
            <a:ext cx="11387437" cy="5199743"/>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807485" y="3511147"/>
            <a:ext cx="3722915" cy="369332"/>
          </a:xfrm>
          <a:prstGeom prst="rect">
            <a:avLst/>
          </a:prstGeom>
          <a:noFill/>
        </p:spPr>
        <p:txBody>
          <a:bodyPr wrap="square" rtlCol="0">
            <a:spAutoFit/>
          </a:bodyPr>
          <a:lstStyle/>
          <a:p>
            <a:r>
              <a:rPr lang="zh-CN" altLang="en-US" dirty="0">
                <a:solidFill>
                  <a:srgbClr val="FF0000"/>
                </a:solidFill>
              </a:rPr>
              <a:t>纵向项目</a:t>
            </a:r>
            <a:r>
              <a:rPr lang="zh-CN" altLang="en-US" dirty="0" smtClean="0">
                <a:solidFill>
                  <a:srgbClr val="FF0000"/>
                </a:solidFill>
              </a:rPr>
              <a:t>立项申请页面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203752" y="969701"/>
            <a:ext cx="11855245" cy="5239906"/>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824111" y="2945881"/>
            <a:ext cx="3722915" cy="369332"/>
          </a:xfrm>
          <a:prstGeom prst="rect">
            <a:avLst/>
          </a:prstGeom>
          <a:noFill/>
        </p:spPr>
        <p:txBody>
          <a:bodyPr wrap="square" rtlCol="0">
            <a:spAutoFit/>
          </a:bodyPr>
          <a:lstStyle/>
          <a:p>
            <a:r>
              <a:rPr lang="zh-CN" altLang="en-US" dirty="0">
                <a:solidFill>
                  <a:srgbClr val="FF0000"/>
                </a:solidFill>
              </a:rPr>
              <a:t>纵向项目</a:t>
            </a:r>
            <a:r>
              <a:rPr lang="zh-CN" altLang="en-US" dirty="0" smtClean="0">
                <a:solidFill>
                  <a:srgbClr val="FF0000"/>
                </a:solidFill>
              </a:rPr>
              <a:t>立项申请页面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04197" y="1080020"/>
            <a:ext cx="11910055" cy="5221028"/>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824111" y="2447118"/>
            <a:ext cx="3722915" cy="369332"/>
          </a:xfrm>
          <a:prstGeom prst="rect">
            <a:avLst/>
          </a:prstGeom>
          <a:noFill/>
        </p:spPr>
        <p:txBody>
          <a:bodyPr wrap="square" rtlCol="0">
            <a:spAutoFit/>
          </a:bodyPr>
          <a:lstStyle/>
          <a:p>
            <a:r>
              <a:rPr lang="zh-CN" altLang="en-US" dirty="0">
                <a:solidFill>
                  <a:srgbClr val="FF0000"/>
                </a:solidFill>
              </a:rPr>
              <a:t>纵向项目</a:t>
            </a:r>
            <a:r>
              <a:rPr lang="zh-CN" altLang="en-US" dirty="0" smtClean="0">
                <a:solidFill>
                  <a:srgbClr val="FF0000"/>
                </a:solidFill>
              </a:rPr>
              <a:t>立项申请页面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6"/>
          <p:cNvSpPr>
            <a:spLocks noGrp="1"/>
          </p:cNvSpPr>
          <p:nvPr>
            <p:custDataLst>
              <p:tags r:id="rId1"/>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系统</a:t>
            </a:r>
            <a:r>
              <a:rPr lang="zh-CN" altLang="en-US" sz="2000" b="1" dirty="0">
                <a:solidFill>
                  <a:srgbClr val="FF0000"/>
                </a:solidFill>
                <a:effectLst>
                  <a:outerShdw blurRad="38100" dist="19050" dir="2700000" algn="tl" rotWithShape="0">
                    <a:schemeClr val="dk1">
                      <a:alpha val="40000"/>
                    </a:schemeClr>
                  </a:outerShdw>
                </a:effectLst>
              </a:rPr>
              <a:t>登录</a:t>
            </a:r>
            <a:r>
              <a:rPr lang="en-US" altLang="zh-CN" sz="2000" b="1" dirty="0">
                <a:solidFill>
                  <a:srgbClr val="FF0000"/>
                </a:solidFill>
                <a:effectLst>
                  <a:outerShdw blurRad="38100" dist="19050" dir="2700000" algn="tl" rotWithShape="0">
                    <a:schemeClr val="dk1">
                      <a:alpha val="40000"/>
                    </a:schemeClr>
                  </a:outerShdw>
                </a:effectLst>
              </a:rPr>
              <a:t>-</a:t>
            </a:r>
            <a:r>
              <a:rPr lang="zh-CN" altLang="en-US" sz="2000" b="1" dirty="0" smtClean="0">
                <a:solidFill>
                  <a:srgbClr val="FF0000"/>
                </a:solidFill>
                <a:effectLst>
                  <a:outerShdw blurRad="38100" dist="19050" dir="2700000" algn="tl" rotWithShape="0">
                    <a:schemeClr val="dk1">
                      <a:alpha val="40000"/>
                    </a:schemeClr>
                  </a:outerShdw>
                </a:effectLst>
              </a:rPr>
              <a:t>方法一</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2"/>
            </p:custDataLst>
          </p:nvPr>
        </p:nvCxnSpPr>
        <p:spPr>
          <a:xfrm>
            <a:off x="451485" y="695325"/>
            <a:ext cx="27559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3"/>
            </p:custDataLst>
          </p:nvPr>
        </p:nvSpPr>
        <p:spPr>
          <a:xfrm>
            <a:off x="397510" y="5156632"/>
            <a:ext cx="10874375" cy="1119477"/>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noAutofit/>
          </a:bodyPr>
          <a:lstStyle/>
          <a:p>
            <a:pPr indent="0" fontAlgn="auto">
              <a:lnSpc>
                <a:spcPct val="150000"/>
              </a:lnSpc>
              <a:buFont typeface="Wingdings" panose="05000000000000000000" charset="0"/>
              <a:buNone/>
            </a:pPr>
            <a:r>
              <a:rPr lang="en-US" altLang="zh-CN" sz="2000" dirty="0">
                <a:solidFill>
                  <a:srgbClr val="0070C0"/>
                </a:solidFill>
              </a:rPr>
              <a:t>1. </a:t>
            </a:r>
            <a:r>
              <a:rPr lang="zh-CN" sz="2000" dirty="0">
                <a:solidFill>
                  <a:srgbClr val="0070C0"/>
                </a:solidFill>
              </a:rPr>
              <a:t>在浏览器输入</a:t>
            </a:r>
            <a:r>
              <a:rPr lang="zh-CN" sz="2000" dirty="0" smtClean="0">
                <a:solidFill>
                  <a:srgbClr val="0070C0"/>
                </a:solidFill>
              </a:rPr>
              <a:t>网址</a:t>
            </a:r>
            <a:r>
              <a:rPr lang="en-US" altLang="zh-CN" sz="2000" dirty="0" smtClean="0">
                <a:solidFill>
                  <a:srgbClr val="0070C0"/>
                </a:solidFill>
              </a:rPr>
              <a:t> </a:t>
            </a:r>
            <a:r>
              <a:rPr lang="en-US" altLang="zh-CN" sz="2000" dirty="0" smtClean="0">
                <a:solidFill>
                  <a:srgbClr val="0070C0"/>
                </a:solidFill>
                <a:hlinkClick r:id="rId5"/>
              </a:rPr>
              <a:t>http</a:t>
            </a:r>
            <a:r>
              <a:rPr lang="en-US" altLang="zh-CN" sz="2000" dirty="0">
                <a:solidFill>
                  <a:srgbClr val="0070C0"/>
                </a:solidFill>
                <a:hlinkClick r:id="rId5"/>
              </a:rPr>
              <a:t>://</a:t>
            </a:r>
            <a:r>
              <a:rPr lang="en-US" altLang="zh-CN" sz="2000" dirty="0" smtClean="0">
                <a:solidFill>
                  <a:srgbClr val="0070C0"/>
                </a:solidFill>
                <a:hlinkClick r:id="rId5"/>
              </a:rPr>
              <a:t>zhlgd.whut.edu.cn</a:t>
            </a:r>
            <a:r>
              <a:rPr lang="en-US" altLang="zh-CN" sz="2000" dirty="0" smtClean="0">
                <a:solidFill>
                  <a:srgbClr val="0070C0"/>
                </a:solidFill>
              </a:rPr>
              <a:t> </a:t>
            </a:r>
            <a:r>
              <a:rPr lang="zh-CN" altLang="en-US" sz="2000" dirty="0" smtClean="0">
                <a:solidFill>
                  <a:srgbClr val="0070C0"/>
                </a:solidFill>
              </a:rPr>
              <a:t>，进入智慧理工大</a:t>
            </a:r>
            <a:endParaRPr lang="en-US" altLang="zh-CN" sz="2000" dirty="0">
              <a:solidFill>
                <a:srgbClr val="0070C0"/>
              </a:solidFill>
            </a:endParaRPr>
          </a:p>
          <a:p>
            <a:pPr indent="0" fontAlgn="auto">
              <a:lnSpc>
                <a:spcPct val="150000"/>
              </a:lnSpc>
              <a:buFont typeface="Wingdings" panose="05000000000000000000" charset="0"/>
              <a:buNone/>
            </a:pPr>
            <a:r>
              <a:rPr lang="en-US" altLang="zh-CN" sz="2000" dirty="0">
                <a:solidFill>
                  <a:srgbClr val="0070C0"/>
                </a:solidFill>
              </a:rPr>
              <a:t>2. </a:t>
            </a:r>
            <a:r>
              <a:rPr lang="zh-CN" altLang="en-US" sz="2000" dirty="0">
                <a:solidFill>
                  <a:srgbClr val="0070C0"/>
                </a:solidFill>
              </a:rPr>
              <a:t>点击</a:t>
            </a:r>
            <a:r>
              <a:rPr lang="en-US" altLang="zh-CN" sz="2000" dirty="0">
                <a:solidFill>
                  <a:srgbClr val="0070C0"/>
                </a:solidFill>
              </a:rPr>
              <a:t>“</a:t>
            </a:r>
            <a:r>
              <a:rPr lang="zh-CN" altLang="en-US" sz="2000" dirty="0">
                <a:solidFill>
                  <a:srgbClr val="0070C0"/>
                </a:solidFill>
              </a:rPr>
              <a:t>快速通道</a:t>
            </a:r>
            <a:r>
              <a:rPr lang="en-US" altLang="zh-CN" sz="2000" dirty="0">
                <a:solidFill>
                  <a:srgbClr val="0070C0"/>
                </a:solidFill>
              </a:rPr>
              <a:t>”</a:t>
            </a:r>
            <a:r>
              <a:rPr lang="zh-CN" altLang="en-US" sz="2000" dirty="0">
                <a:solidFill>
                  <a:srgbClr val="0070C0"/>
                </a:solidFill>
              </a:rPr>
              <a:t>中的</a:t>
            </a:r>
            <a:r>
              <a:rPr lang="en-US" altLang="zh-CN" sz="2000" dirty="0">
                <a:solidFill>
                  <a:srgbClr val="0070C0"/>
                </a:solidFill>
              </a:rPr>
              <a:t>“</a:t>
            </a:r>
            <a:r>
              <a:rPr lang="zh-CN" altLang="en-US" sz="2000" dirty="0">
                <a:solidFill>
                  <a:srgbClr val="0070C0"/>
                </a:solidFill>
              </a:rPr>
              <a:t>科技管理与服务信息平台（新）</a:t>
            </a:r>
            <a:r>
              <a:rPr lang="en-US" altLang="zh-CN" sz="2000" dirty="0" smtClean="0">
                <a:solidFill>
                  <a:srgbClr val="0070C0"/>
                </a:solidFill>
              </a:rPr>
              <a:t>”</a:t>
            </a:r>
            <a:endParaRPr lang="zh-CN" altLang="en-US" sz="2000" dirty="0">
              <a:solidFill>
                <a:srgbClr val="0070C0"/>
              </a:solidFill>
            </a:endParaRPr>
          </a:p>
        </p:txBody>
      </p:sp>
      <p:pic>
        <p:nvPicPr>
          <p:cNvPr id="2" name="图片 1"/>
          <p:cNvPicPr>
            <a:picLocks noChangeAspect="1"/>
          </p:cNvPicPr>
          <p:nvPr/>
        </p:nvPicPr>
        <p:blipFill>
          <a:blip r:embed="rId6"/>
          <a:stretch>
            <a:fillRect/>
          </a:stretch>
        </p:blipFill>
        <p:spPr>
          <a:xfrm>
            <a:off x="397510" y="833351"/>
            <a:ext cx="5514166" cy="3364576"/>
          </a:xfrm>
          <a:prstGeom prst="rect">
            <a:avLst/>
          </a:prstGeom>
        </p:spPr>
      </p:pic>
      <p:pic>
        <p:nvPicPr>
          <p:cNvPr id="5" name="图片 4"/>
          <p:cNvPicPr>
            <a:picLocks noChangeAspect="1"/>
          </p:cNvPicPr>
          <p:nvPr/>
        </p:nvPicPr>
        <p:blipFill>
          <a:blip r:embed="rId7"/>
          <a:stretch>
            <a:fillRect/>
          </a:stretch>
        </p:blipFill>
        <p:spPr>
          <a:xfrm>
            <a:off x="6238269" y="0"/>
            <a:ext cx="4927510" cy="501860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10416" y="918841"/>
            <a:ext cx="11631461" cy="5398832"/>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5817582" y="2438805"/>
            <a:ext cx="3722915" cy="369332"/>
          </a:xfrm>
          <a:prstGeom prst="rect">
            <a:avLst/>
          </a:prstGeom>
          <a:noFill/>
        </p:spPr>
        <p:txBody>
          <a:bodyPr wrap="square" rtlCol="0">
            <a:spAutoFit/>
          </a:bodyPr>
          <a:lstStyle/>
          <a:p>
            <a:r>
              <a:rPr lang="zh-CN" altLang="en-US" dirty="0">
                <a:solidFill>
                  <a:srgbClr val="FF0000"/>
                </a:solidFill>
              </a:rPr>
              <a:t>纵向项目</a:t>
            </a:r>
            <a:r>
              <a:rPr lang="zh-CN" altLang="en-US" dirty="0" smtClean="0">
                <a:solidFill>
                  <a:srgbClr val="FF0000"/>
                </a:solidFill>
              </a:rPr>
              <a:t>立项申请页面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5817582" y="2438805"/>
            <a:ext cx="3722915" cy="369332"/>
          </a:xfrm>
          <a:prstGeom prst="rect">
            <a:avLst/>
          </a:prstGeom>
          <a:noFill/>
        </p:spPr>
        <p:txBody>
          <a:bodyPr wrap="square" rtlCol="0">
            <a:spAutoFit/>
          </a:bodyPr>
          <a:lstStyle/>
          <a:p>
            <a:r>
              <a:rPr lang="zh-CN" altLang="en-US" dirty="0" smtClean="0">
                <a:solidFill>
                  <a:srgbClr val="FF0000"/>
                </a:solidFill>
              </a:rPr>
              <a:t>项目立项申请页面</a:t>
            </a:r>
            <a:endParaRPr lang="zh-CN" altLang="en-US" dirty="0">
              <a:solidFill>
                <a:srgbClr val="FF0000"/>
              </a:solidFill>
            </a:endParaRPr>
          </a:p>
        </p:txBody>
      </p:sp>
      <p:pic>
        <p:nvPicPr>
          <p:cNvPr id="5" name="图片 4"/>
          <p:cNvPicPr>
            <a:picLocks noChangeAspect="1"/>
          </p:cNvPicPr>
          <p:nvPr/>
        </p:nvPicPr>
        <p:blipFill rotWithShape="1">
          <a:blip r:embed="rId4"/>
          <a:srcRect l="-1" t="45315" r="-342"/>
          <a:stretch>
            <a:fillRect/>
          </a:stretch>
        </p:blipFill>
        <p:spPr>
          <a:xfrm>
            <a:off x="279014" y="901473"/>
            <a:ext cx="11567784" cy="2806139"/>
          </a:xfrm>
          <a:prstGeom prst="rect">
            <a:avLst/>
          </a:prstGeom>
        </p:spPr>
      </p:pic>
      <p:sp>
        <p:nvSpPr>
          <p:cNvPr id="9" name="文本框 8"/>
          <p:cNvSpPr txBox="1"/>
          <p:nvPr>
            <p:custDataLst>
              <p:tags r:id="rId2"/>
            </p:custDataLst>
          </p:nvPr>
        </p:nvSpPr>
        <p:spPr>
          <a:xfrm>
            <a:off x="279014" y="4141575"/>
            <a:ext cx="11385403" cy="546804"/>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marL="171450" indent="-171450">
              <a:lnSpc>
                <a:spcPct val="150000"/>
              </a:lnSpc>
              <a:buFont typeface="Arial" panose="020B0604020202020204" pitchFamily="34" charset="0"/>
              <a:buChar char="•"/>
              <a:defRPr sz="2000">
                <a:solidFill>
                  <a:srgbClr val="0070C0"/>
                </a:solidFill>
                <a:latin typeface="+mn-ea"/>
              </a:defRPr>
            </a:lvl1pPr>
          </a:lstStyle>
          <a:p>
            <a:r>
              <a:rPr lang="zh-CN" altLang="en-US" dirty="0" smtClean="0">
                <a:sym typeface="+mn-ea"/>
              </a:rPr>
              <a:t>勾选“郑重承诺”，点击“提交”按钮，项目立项申请进入审批流程。</a:t>
            </a:r>
            <a:endParaRPr lang="en-US" altLang="zh-CN" dirty="0" smtClean="0">
              <a:sym typeface="+mn-ea"/>
            </a:endParaRPr>
          </a:p>
          <a:p>
            <a:endParaRPr lang="zh-CN" altLang="en-US" dirty="0">
              <a:sym typeface="+mn-ea"/>
            </a:endParaRPr>
          </a:p>
        </p:txBody>
      </p:sp>
      <p:sp>
        <p:nvSpPr>
          <p:cNvPr id="10" name="文本框 9"/>
          <p:cNvSpPr txBox="1"/>
          <p:nvPr/>
        </p:nvSpPr>
        <p:spPr>
          <a:xfrm>
            <a:off x="5753851" y="1635510"/>
            <a:ext cx="3722915" cy="369332"/>
          </a:xfrm>
          <a:prstGeom prst="rect">
            <a:avLst/>
          </a:prstGeom>
          <a:noFill/>
        </p:spPr>
        <p:txBody>
          <a:bodyPr wrap="square" rtlCol="0">
            <a:spAutoFit/>
          </a:bodyPr>
          <a:lstStyle/>
          <a:p>
            <a:r>
              <a:rPr lang="zh-CN" altLang="en-US" dirty="0">
                <a:solidFill>
                  <a:srgbClr val="FF0000"/>
                </a:solidFill>
              </a:rPr>
              <a:t>纵向项目</a:t>
            </a:r>
            <a:r>
              <a:rPr lang="zh-CN" altLang="en-US" dirty="0" smtClean="0">
                <a:solidFill>
                  <a:srgbClr val="FF0000"/>
                </a:solidFill>
              </a:rPr>
              <a:t>立项申请页面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5817582" y="2438805"/>
            <a:ext cx="3722915" cy="369332"/>
          </a:xfrm>
          <a:prstGeom prst="rect">
            <a:avLst/>
          </a:prstGeom>
          <a:noFill/>
        </p:spPr>
        <p:txBody>
          <a:bodyPr wrap="square" rtlCol="0">
            <a:spAutoFit/>
          </a:bodyPr>
          <a:lstStyle/>
          <a:p>
            <a:r>
              <a:rPr lang="zh-CN" altLang="en-US" dirty="0" smtClean="0">
                <a:solidFill>
                  <a:srgbClr val="FF0000"/>
                </a:solidFill>
              </a:rPr>
              <a:t>项目立项申请页面</a:t>
            </a:r>
            <a:endParaRPr lang="zh-CN" altLang="en-US" dirty="0">
              <a:solidFill>
                <a:srgbClr val="FF0000"/>
              </a:solidFill>
            </a:endParaRPr>
          </a:p>
        </p:txBody>
      </p:sp>
      <p:pic>
        <p:nvPicPr>
          <p:cNvPr id="2" name="图片 1"/>
          <p:cNvPicPr>
            <a:picLocks noChangeAspect="1"/>
          </p:cNvPicPr>
          <p:nvPr/>
        </p:nvPicPr>
        <p:blipFill>
          <a:blip r:embed="rId3"/>
          <a:stretch>
            <a:fillRect/>
          </a:stretch>
        </p:blipFill>
        <p:spPr>
          <a:xfrm>
            <a:off x="370205" y="894081"/>
            <a:ext cx="11516843" cy="5478144"/>
          </a:xfrm>
          <a:prstGeom prst="rect">
            <a:avLst/>
          </a:prstGeom>
        </p:spPr>
      </p:pic>
      <p:sp>
        <p:nvSpPr>
          <p:cNvPr id="10" name="文本框 9"/>
          <p:cNvSpPr txBox="1"/>
          <p:nvPr/>
        </p:nvSpPr>
        <p:spPr>
          <a:xfrm>
            <a:off x="5417532" y="2438805"/>
            <a:ext cx="3722915" cy="369332"/>
          </a:xfrm>
          <a:prstGeom prst="rect">
            <a:avLst/>
          </a:prstGeom>
          <a:noFill/>
        </p:spPr>
        <p:txBody>
          <a:bodyPr wrap="square" rtlCol="0">
            <a:spAutoFit/>
          </a:bodyPr>
          <a:lstStyle/>
          <a:p>
            <a:r>
              <a:rPr lang="zh-CN" altLang="en-US" dirty="0" smtClean="0">
                <a:solidFill>
                  <a:srgbClr val="FF0000"/>
                </a:solidFill>
              </a:rPr>
              <a:t>横向项目立项申请页面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51485" y="879475"/>
            <a:ext cx="11570751" cy="5470525"/>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5322282" y="3023005"/>
            <a:ext cx="3722915" cy="369332"/>
          </a:xfrm>
          <a:prstGeom prst="rect">
            <a:avLst/>
          </a:prstGeom>
          <a:noFill/>
        </p:spPr>
        <p:txBody>
          <a:bodyPr wrap="square" rtlCol="0">
            <a:spAutoFit/>
          </a:bodyPr>
          <a:lstStyle/>
          <a:p>
            <a:r>
              <a:rPr lang="zh-CN" altLang="en-US" dirty="0" smtClean="0">
                <a:solidFill>
                  <a:srgbClr val="FF0000"/>
                </a:solidFill>
              </a:rPr>
              <a:t>横向项目立项申请页面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51485" y="879475"/>
            <a:ext cx="11570751" cy="5470525"/>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5322282" y="3023005"/>
            <a:ext cx="3722915" cy="369332"/>
          </a:xfrm>
          <a:prstGeom prst="rect">
            <a:avLst/>
          </a:prstGeom>
          <a:noFill/>
        </p:spPr>
        <p:txBody>
          <a:bodyPr wrap="square" rtlCol="0">
            <a:spAutoFit/>
          </a:bodyPr>
          <a:lstStyle/>
          <a:p>
            <a:r>
              <a:rPr lang="zh-CN" altLang="en-US" dirty="0" smtClean="0">
                <a:solidFill>
                  <a:srgbClr val="FF0000"/>
                </a:solidFill>
              </a:rPr>
              <a:t>横向项目立项申请页面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4"/>
          <a:stretch>
            <a:fillRect/>
          </a:stretch>
        </p:blipFill>
        <p:spPr>
          <a:xfrm>
            <a:off x="451485" y="931410"/>
            <a:ext cx="11160760" cy="4062595"/>
          </a:xfrm>
          <a:prstGeom prst="rect">
            <a:avLst/>
          </a:prstGeom>
        </p:spPr>
      </p:pic>
      <p:sp>
        <p:nvSpPr>
          <p:cNvPr id="9" name="文本框 8"/>
          <p:cNvSpPr txBox="1"/>
          <p:nvPr>
            <p:custDataLst>
              <p:tags r:id="rId2"/>
            </p:custDataLst>
          </p:nvPr>
        </p:nvSpPr>
        <p:spPr>
          <a:xfrm>
            <a:off x="451485" y="5285970"/>
            <a:ext cx="11385403" cy="546804"/>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marL="171450" indent="-171450">
              <a:lnSpc>
                <a:spcPct val="150000"/>
              </a:lnSpc>
              <a:buFont typeface="Arial" panose="020B0604020202020204" pitchFamily="34" charset="0"/>
              <a:buChar char="•"/>
              <a:defRPr sz="2000">
                <a:solidFill>
                  <a:srgbClr val="0070C0"/>
                </a:solidFill>
                <a:latin typeface="+mn-ea"/>
              </a:defRPr>
            </a:lvl1pPr>
          </a:lstStyle>
          <a:p>
            <a:r>
              <a:rPr lang="zh-CN" altLang="en-US" dirty="0" smtClean="0">
                <a:sym typeface="+mn-ea"/>
              </a:rPr>
              <a:t>勾选“郑重承诺”，点击“提交”按钮，项目立项申请进入审批流程。</a:t>
            </a:r>
            <a:endParaRPr lang="en-US" altLang="zh-CN" dirty="0" smtClean="0">
              <a:sym typeface="+mn-ea"/>
            </a:endParaRPr>
          </a:p>
          <a:p>
            <a:endParaRPr lang="zh-CN" altLang="en-US" dirty="0">
              <a:sym typeface="+mn-ea"/>
            </a:endParaRPr>
          </a:p>
        </p:txBody>
      </p:sp>
      <p:sp>
        <p:nvSpPr>
          <p:cNvPr id="6" name="文本框 5"/>
          <p:cNvSpPr txBox="1"/>
          <p:nvPr/>
        </p:nvSpPr>
        <p:spPr>
          <a:xfrm>
            <a:off x="5322282" y="3023005"/>
            <a:ext cx="3722915" cy="369332"/>
          </a:xfrm>
          <a:prstGeom prst="rect">
            <a:avLst/>
          </a:prstGeom>
          <a:noFill/>
        </p:spPr>
        <p:txBody>
          <a:bodyPr wrap="square" rtlCol="0">
            <a:spAutoFit/>
          </a:bodyPr>
          <a:lstStyle/>
          <a:p>
            <a:r>
              <a:rPr lang="zh-CN" altLang="en-US" dirty="0" smtClean="0">
                <a:solidFill>
                  <a:srgbClr val="FF0000"/>
                </a:solidFill>
              </a:rPr>
              <a:t>横向项目立项申请页面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2"/>
            </p:custDataLst>
          </p:nvPr>
        </p:nvSpPr>
        <p:spPr>
          <a:xfrm>
            <a:off x="94268" y="4470456"/>
            <a:ext cx="11712634" cy="1032684"/>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1">
                <a:solidFill>
                  <a:srgbClr val="0070C0"/>
                </a:solidFill>
                <a:latin typeface="+mn-ea"/>
              </a:defRPr>
            </a:lvl1pPr>
          </a:lstStyle>
          <a:p>
            <a:r>
              <a:rPr lang="zh-CN" altLang="en-US" b="0" dirty="0">
                <a:sym typeface="+mn-ea"/>
              </a:rPr>
              <a:t>项目立项信息</a:t>
            </a:r>
            <a:r>
              <a:rPr lang="zh-CN" altLang="en-US" b="0" dirty="0" smtClean="0">
                <a:sym typeface="+mn-ea"/>
              </a:rPr>
              <a:t>提交进入审核后</a:t>
            </a:r>
            <a:r>
              <a:rPr lang="zh-CN" altLang="en-US" b="0" dirty="0">
                <a:sym typeface="+mn-ea"/>
              </a:rPr>
              <a:t>，科研人员可以随时在立项申请列表中查看所申请立项项目的审核进度和项目的最新状态。</a:t>
            </a:r>
            <a:endParaRPr lang="en-US" altLang="zh-CN" b="0" dirty="0">
              <a:sym typeface="+mn-ea"/>
            </a:endParaRPr>
          </a:p>
          <a:p>
            <a:endParaRPr lang="zh-CN" altLang="en-US" dirty="0">
              <a:sym typeface="+mn-ea"/>
            </a:endParaRPr>
          </a:p>
        </p:txBody>
      </p:sp>
      <p:pic>
        <p:nvPicPr>
          <p:cNvPr id="6" name="图片 5"/>
          <p:cNvPicPr>
            <a:picLocks noChangeAspect="1"/>
          </p:cNvPicPr>
          <p:nvPr/>
        </p:nvPicPr>
        <p:blipFill rotWithShape="1">
          <a:blip r:embed="rId4"/>
          <a:srcRect l="484" r="16" b="62764"/>
          <a:stretch>
            <a:fillRect/>
          </a:stretch>
        </p:blipFill>
        <p:spPr>
          <a:xfrm>
            <a:off x="165329" y="1291531"/>
            <a:ext cx="11942619" cy="247095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0B0E49"/>
                </a:solidFill>
                <a:sym typeface="+mn-ea"/>
              </a:rPr>
              <a:t>项目立项申请</a:t>
            </a:r>
            <a:endParaRPr lang="zh-CN" altLang="en-US" sz="2000" b="1" dirty="0">
              <a:solidFill>
                <a:srgbClr val="0B0E49"/>
              </a:solidFill>
              <a:sym typeface="+mn-ea"/>
            </a:endParaRP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2"/>
            </p:custDataLst>
          </p:nvPr>
        </p:nvSpPr>
        <p:spPr>
          <a:xfrm>
            <a:off x="370205" y="861962"/>
            <a:ext cx="11325802" cy="613679"/>
          </a:xfrm>
          <a:prstGeom prst="rect">
            <a:avLst/>
          </a:prstGeom>
          <a:noFill/>
        </p:spPr>
        <p:txBody>
          <a:bodyPr wrap="square" rtlCol="0">
            <a:noAutofit/>
          </a:bodyPr>
          <a:lstStyle/>
          <a:p>
            <a:pPr>
              <a:lnSpc>
                <a:spcPct val="150000"/>
              </a:lnSpc>
            </a:pPr>
            <a:r>
              <a:rPr lang="zh-CN" altLang="en-US" sz="2000" dirty="0" smtClean="0">
                <a:solidFill>
                  <a:schemeClr val="tx1"/>
                </a:solidFill>
                <a:latin typeface="+mn-ea"/>
                <a:sym typeface="+mn-ea"/>
              </a:rPr>
              <a:t>查看项目立项审批进程</a:t>
            </a:r>
            <a:endParaRPr lang="zh-CN" altLang="en-US" sz="2000" dirty="0">
              <a:solidFill>
                <a:schemeClr val="tx1"/>
              </a:solidFill>
              <a:latin typeface="+mn-ea"/>
              <a:sym typeface="+mn-ea"/>
            </a:endParaRPr>
          </a:p>
        </p:txBody>
      </p:sp>
      <p:pic>
        <p:nvPicPr>
          <p:cNvPr id="3" name="图片 2"/>
          <p:cNvPicPr>
            <a:picLocks noChangeAspect="1"/>
          </p:cNvPicPr>
          <p:nvPr/>
        </p:nvPicPr>
        <p:blipFill>
          <a:blip r:embed="rId4"/>
          <a:stretch>
            <a:fillRect/>
          </a:stretch>
        </p:blipFill>
        <p:spPr>
          <a:xfrm>
            <a:off x="154625" y="1475641"/>
            <a:ext cx="11906250" cy="463591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431345"/>
          <p:cNvPicPr>
            <a:picLocks noChangeAspect="1"/>
          </p:cNvPicPr>
          <p:nvPr>
            <p:custDataLst>
              <p:tags r:id="rId1"/>
            </p:custDataLst>
          </p:nvPr>
        </p:nvPicPr>
        <p:blipFill>
          <a:blip r:embed="rId5"/>
          <a:srcRect l="23749" t="-263" r="57228" b="263"/>
          <a:stretch>
            <a:fillRect/>
          </a:stretch>
        </p:blipFill>
        <p:spPr>
          <a:xfrm>
            <a:off x="0" y="-22860"/>
            <a:ext cx="3590290" cy="6881495"/>
          </a:xfrm>
          <a:prstGeom prst="rect">
            <a:avLst/>
          </a:prstGeom>
        </p:spPr>
      </p:pic>
      <p:sp>
        <p:nvSpPr>
          <p:cNvPr id="8" name="矩形 7"/>
          <p:cNvSpPr/>
          <p:nvPr userDrawn="1">
            <p:custDataLst>
              <p:tags r:id="rId2"/>
            </p:custDataLst>
          </p:nvPr>
        </p:nvSpPr>
        <p:spPr>
          <a:xfrm>
            <a:off x="3201670" y="1821180"/>
            <a:ext cx="8994775" cy="320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877060" y="2143760"/>
            <a:ext cx="2933065" cy="2570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smtClean="0">
                <a:ln w="19050">
                  <a:solidFill>
                    <a:schemeClr val="bg1"/>
                  </a:solidFill>
                </a:ln>
                <a:noFill/>
                <a:latin typeface="Arial Black" panose="020B0A04020102020204" charset="0"/>
                <a:cs typeface="Arial Black" panose="020B0A04020102020204" charset="0"/>
                <a:sym typeface="+mn-ea"/>
              </a:rPr>
              <a:t>05</a:t>
            </a:r>
            <a:endParaRPr lang="en-US" altLang="zh-CN" sz="12000" dirty="0">
              <a:ln w="19050">
                <a:solidFill>
                  <a:schemeClr val="bg1"/>
                </a:solidFill>
              </a:ln>
              <a:noFill/>
              <a:latin typeface="Arial Black" panose="020B0A04020102020204" charset="0"/>
              <a:cs typeface="Arial Black" panose="020B0A04020102020204" charset="0"/>
              <a:sym typeface="+mn-ea"/>
            </a:endParaRPr>
          </a:p>
        </p:txBody>
      </p:sp>
      <p:grpSp>
        <p:nvGrpSpPr>
          <p:cNvPr id="6" name="组合 5"/>
          <p:cNvGrpSpPr/>
          <p:nvPr/>
        </p:nvGrpSpPr>
        <p:grpSpPr>
          <a:xfrm>
            <a:off x="5349875" y="2289175"/>
            <a:ext cx="5323840" cy="1875155"/>
            <a:chOff x="6296" y="2892"/>
            <a:chExt cx="8384" cy="2953"/>
          </a:xfrm>
        </p:grpSpPr>
        <p:sp>
          <p:nvSpPr>
            <p:cNvPr id="4" name="文本框 3"/>
            <p:cNvSpPr txBox="1"/>
            <p:nvPr>
              <p:custDataLst>
                <p:tags r:id="rId3"/>
              </p:custDataLst>
            </p:nvPr>
          </p:nvSpPr>
          <p:spPr>
            <a:xfrm>
              <a:off x="6296" y="2892"/>
              <a:ext cx="8384" cy="1599"/>
            </a:xfrm>
            <a:prstGeom prst="rect">
              <a:avLst/>
            </a:prstGeom>
            <a:noFill/>
          </p:spPr>
          <p:txBody>
            <a:bodyPr wrap="square" rtlCol="0">
              <a:spAutoFit/>
            </a:bodyPr>
            <a:lstStyle/>
            <a:p>
              <a:pPr algn="just"/>
              <a:r>
                <a:rPr lang="zh-CN" altLang="en-US" sz="6000" b="1" dirty="0" smtClean="0">
                  <a:solidFill>
                    <a:srgbClr val="0B0E49"/>
                  </a:solidFill>
                  <a:sym typeface="+mn-ea"/>
                </a:rPr>
                <a:t>经费上账</a:t>
              </a:r>
              <a:endParaRPr lang="zh-CN" altLang="en-US" sz="6000" b="1" dirty="0">
                <a:solidFill>
                  <a:srgbClr val="0B0E49"/>
                </a:solidFill>
                <a:sym typeface="+mn-ea"/>
              </a:endParaRPr>
            </a:p>
          </p:txBody>
        </p:sp>
        <p:sp>
          <p:nvSpPr>
            <p:cNvPr id="3" name="文本框 2"/>
            <p:cNvSpPr txBox="1"/>
            <p:nvPr/>
          </p:nvSpPr>
          <p:spPr>
            <a:xfrm>
              <a:off x="6621" y="4658"/>
              <a:ext cx="6400" cy="434"/>
            </a:xfrm>
            <a:prstGeom prst="rect">
              <a:avLst/>
            </a:prstGeom>
            <a:noFill/>
          </p:spPr>
          <p:txBody>
            <a:bodyPr wrap="square" rtlCol="0">
              <a:spAutoFit/>
            </a:bodyPr>
            <a:lstStyle/>
            <a:p>
              <a:r>
                <a:rPr lang="en-US" altLang="zh-CN" sz="1200" dirty="0">
                  <a:solidFill>
                    <a:srgbClr val="626599"/>
                  </a:solidFill>
                  <a:sym typeface="+mn-ea"/>
                </a:rPr>
                <a:t>OVERVIEW OF ANNUAL WORK</a:t>
              </a:r>
            </a:p>
          </p:txBody>
        </p:sp>
        <p:cxnSp>
          <p:nvCxnSpPr>
            <p:cNvPr id="5" name="直接连接符 4"/>
            <p:cNvCxnSpPr/>
            <p:nvPr/>
          </p:nvCxnSpPr>
          <p:spPr>
            <a:xfrm>
              <a:off x="6747" y="5194"/>
              <a:ext cx="6792" cy="0"/>
            </a:xfrm>
            <a:prstGeom prst="line">
              <a:avLst/>
            </a:prstGeom>
            <a:ln>
              <a:solidFill>
                <a:srgbClr val="0B0E6B"/>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621" y="5386"/>
              <a:ext cx="6917" cy="459"/>
            </a:xfrm>
            <a:prstGeom prst="rect">
              <a:avLst/>
            </a:prstGeom>
            <a:noFill/>
          </p:spPr>
          <p:txBody>
            <a:bodyPr wrap="square" rtlCol="0">
              <a:spAutoFit/>
            </a:bodyPr>
            <a:lstStyle/>
            <a:p>
              <a:pPr>
                <a:lnSpc>
                  <a:spcPct val="130000"/>
                </a:lnSpc>
              </a:pPr>
              <a:endParaRPr lang="zh-CN" altLang="en-US" sz="1000" dirty="0">
                <a:solidFill>
                  <a:srgbClr val="8283A3"/>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FF0000"/>
                </a:solidFill>
                <a:effectLst>
                  <a:outerShdw blurRad="38100" dist="19050" dir="2700000" algn="tl" rotWithShape="0">
                    <a:schemeClr val="dk1">
                      <a:alpha val="40000"/>
                    </a:schemeClr>
                  </a:outerShdw>
                </a:effectLst>
              </a:rPr>
              <a:t>经费上账流程</a:t>
            </a: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5"/>
          <a:stretch>
            <a:fillRect/>
          </a:stretch>
        </p:blipFill>
        <p:spPr>
          <a:xfrm>
            <a:off x="370205" y="2009602"/>
            <a:ext cx="11273676" cy="338535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6"/>
          <p:cNvSpPr>
            <a:spLocks noGrp="1"/>
          </p:cNvSpPr>
          <p:nvPr>
            <p:custDataLst>
              <p:tags r:id="rId1"/>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系统</a:t>
            </a:r>
            <a:r>
              <a:rPr lang="zh-CN" altLang="en-US" sz="2000" b="1" dirty="0">
                <a:solidFill>
                  <a:srgbClr val="FF0000"/>
                </a:solidFill>
                <a:effectLst>
                  <a:outerShdw blurRad="38100" dist="19050" dir="2700000" algn="tl" rotWithShape="0">
                    <a:schemeClr val="dk1">
                      <a:alpha val="40000"/>
                    </a:schemeClr>
                  </a:outerShdw>
                </a:effectLst>
              </a:rPr>
              <a:t>登录</a:t>
            </a:r>
            <a:r>
              <a:rPr lang="en-US" altLang="zh-CN" sz="2000" b="1" dirty="0">
                <a:solidFill>
                  <a:srgbClr val="FF0000"/>
                </a:solidFill>
                <a:effectLst>
                  <a:outerShdw blurRad="38100" dist="19050" dir="2700000" algn="tl" rotWithShape="0">
                    <a:schemeClr val="dk1">
                      <a:alpha val="40000"/>
                    </a:schemeClr>
                  </a:outerShdw>
                </a:effectLst>
              </a:rPr>
              <a:t>-</a:t>
            </a:r>
            <a:r>
              <a:rPr lang="zh-CN" altLang="en-US" sz="2000" b="1" dirty="0" smtClean="0">
                <a:solidFill>
                  <a:srgbClr val="FF0000"/>
                </a:solidFill>
                <a:effectLst>
                  <a:outerShdw blurRad="38100" dist="19050" dir="2700000" algn="tl" rotWithShape="0">
                    <a:schemeClr val="dk1">
                      <a:alpha val="40000"/>
                    </a:schemeClr>
                  </a:outerShdw>
                </a:effectLst>
              </a:rPr>
              <a:t>方法一</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2"/>
            </p:custDataLst>
          </p:nvPr>
        </p:nvCxnSpPr>
        <p:spPr>
          <a:xfrm>
            <a:off x="451485" y="695325"/>
            <a:ext cx="27559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3"/>
            </p:custDataLst>
          </p:nvPr>
        </p:nvSpPr>
        <p:spPr>
          <a:xfrm>
            <a:off x="451485" y="5208824"/>
            <a:ext cx="10874375" cy="683953"/>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noAutofit/>
          </a:bodyPr>
          <a:lstStyle/>
          <a:p>
            <a:pPr indent="0" fontAlgn="auto">
              <a:lnSpc>
                <a:spcPct val="150000"/>
              </a:lnSpc>
              <a:buFont typeface="Wingdings" panose="05000000000000000000" charset="0"/>
              <a:buNone/>
            </a:pPr>
            <a:r>
              <a:rPr lang="en-US" altLang="zh-CN" sz="2000" dirty="0" smtClean="0">
                <a:solidFill>
                  <a:srgbClr val="0070C0"/>
                </a:solidFill>
              </a:rPr>
              <a:t>3</a:t>
            </a:r>
            <a:r>
              <a:rPr lang="en-US" altLang="zh-CN" sz="2000" dirty="0">
                <a:solidFill>
                  <a:srgbClr val="0070C0"/>
                </a:solidFill>
              </a:rPr>
              <a:t>. </a:t>
            </a:r>
            <a:r>
              <a:rPr lang="zh-CN" altLang="en-US" sz="2000" dirty="0">
                <a:solidFill>
                  <a:srgbClr val="0070C0"/>
                </a:solidFill>
              </a:rPr>
              <a:t>在科研信息平台主页，点击</a:t>
            </a:r>
            <a:r>
              <a:rPr lang="en-US" altLang="zh-CN" sz="2000" dirty="0">
                <a:solidFill>
                  <a:srgbClr val="0070C0"/>
                </a:solidFill>
              </a:rPr>
              <a:t>“</a:t>
            </a:r>
            <a:r>
              <a:rPr lang="zh-CN" altLang="en-US" sz="2000" dirty="0">
                <a:solidFill>
                  <a:srgbClr val="0070C0"/>
                </a:solidFill>
              </a:rPr>
              <a:t>科研项目</a:t>
            </a:r>
            <a:r>
              <a:rPr lang="en-US" altLang="zh-CN" sz="2000" dirty="0">
                <a:solidFill>
                  <a:srgbClr val="0070C0"/>
                </a:solidFill>
              </a:rPr>
              <a:t>”</a:t>
            </a:r>
            <a:r>
              <a:rPr lang="zh-CN" altLang="en-US" sz="2000" dirty="0">
                <a:solidFill>
                  <a:srgbClr val="0070C0"/>
                </a:solidFill>
              </a:rPr>
              <a:t>，再点击</a:t>
            </a:r>
            <a:r>
              <a:rPr lang="zh-CN" altLang="en-US" sz="2000" dirty="0" smtClean="0">
                <a:solidFill>
                  <a:srgbClr val="0070C0"/>
                </a:solidFill>
              </a:rPr>
              <a:t>“科研人员功能”</a:t>
            </a:r>
            <a:r>
              <a:rPr lang="zh-CN" altLang="en-US" sz="2000" dirty="0">
                <a:solidFill>
                  <a:srgbClr val="0070C0"/>
                </a:solidFill>
              </a:rPr>
              <a:t>中的快捷</a:t>
            </a:r>
            <a:r>
              <a:rPr lang="zh-CN" altLang="en-US" sz="2000" dirty="0" smtClean="0">
                <a:solidFill>
                  <a:srgbClr val="0070C0"/>
                </a:solidFill>
              </a:rPr>
              <a:t>菜单</a:t>
            </a:r>
            <a:endParaRPr lang="zh-CN" altLang="en-US" sz="2000" dirty="0">
              <a:solidFill>
                <a:srgbClr val="0070C0"/>
              </a:solidFill>
            </a:endParaRPr>
          </a:p>
          <a:p>
            <a:pPr indent="0" fontAlgn="auto">
              <a:lnSpc>
                <a:spcPct val="150000"/>
              </a:lnSpc>
              <a:buFont typeface="Wingdings" panose="05000000000000000000" charset="0"/>
              <a:buNone/>
            </a:pPr>
            <a:endParaRPr lang="zh-CN" altLang="en-US" sz="2000" dirty="0">
              <a:solidFill>
                <a:srgbClr val="0070C0"/>
              </a:solidFill>
            </a:endParaRPr>
          </a:p>
        </p:txBody>
      </p:sp>
      <p:grpSp>
        <p:nvGrpSpPr>
          <p:cNvPr id="7" name="组合 6"/>
          <p:cNvGrpSpPr/>
          <p:nvPr/>
        </p:nvGrpSpPr>
        <p:grpSpPr>
          <a:xfrm>
            <a:off x="267501" y="997248"/>
            <a:ext cx="11836267" cy="3534647"/>
            <a:chOff x="267501" y="997248"/>
            <a:chExt cx="11836267" cy="3534647"/>
          </a:xfrm>
        </p:grpSpPr>
        <p:pic>
          <p:nvPicPr>
            <p:cNvPr id="5" name="图片 4"/>
            <p:cNvPicPr>
              <a:picLocks noChangeAspect="1"/>
            </p:cNvPicPr>
            <p:nvPr/>
          </p:nvPicPr>
          <p:blipFill rotWithShape="1">
            <a:blip r:embed="rId5"/>
            <a:srcRect b="23401"/>
            <a:stretch/>
          </p:blipFill>
          <p:spPr>
            <a:xfrm>
              <a:off x="267501" y="997248"/>
              <a:ext cx="11836267" cy="3526626"/>
            </a:xfrm>
            <a:prstGeom prst="rect">
              <a:avLst/>
            </a:prstGeom>
          </p:spPr>
        </p:pic>
        <p:sp>
          <p:nvSpPr>
            <p:cNvPr id="2" name="矩形 1"/>
            <p:cNvSpPr/>
            <p:nvPr/>
          </p:nvSpPr>
          <p:spPr>
            <a:xfrm>
              <a:off x="267501" y="3898232"/>
              <a:ext cx="11322920" cy="633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67501" y="3055188"/>
              <a:ext cx="927636" cy="7708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b="1000"/>
          </a:stretch>
        </a:blipFill>
        <a:effectLst/>
      </p:bgPr>
    </p:bg>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经费上账</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6"/>
          <a:stretch>
            <a:fillRect/>
          </a:stretch>
        </p:blipFill>
        <p:spPr>
          <a:xfrm>
            <a:off x="451484" y="766444"/>
            <a:ext cx="4937620" cy="2691627"/>
          </a:xfrm>
          <a:prstGeom prst="rect">
            <a:avLst/>
          </a:prstGeom>
          <a:ln>
            <a:noFill/>
          </a:ln>
          <a:effectLst>
            <a:outerShdw blurRad="190500" algn="tl" rotWithShape="0">
              <a:srgbClr val="000000">
                <a:alpha val="70000"/>
              </a:srgbClr>
            </a:outerShdw>
          </a:effectLst>
        </p:spPr>
      </p:pic>
      <p:sp>
        <p:nvSpPr>
          <p:cNvPr id="12" name="文本框 11"/>
          <p:cNvSpPr txBox="1"/>
          <p:nvPr/>
        </p:nvSpPr>
        <p:spPr>
          <a:xfrm>
            <a:off x="5516104" y="1414164"/>
            <a:ext cx="6548050" cy="1590294"/>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en-US" altLang="zh-CN" b="1" dirty="0"/>
              <a:t>·</a:t>
            </a:r>
            <a:r>
              <a:rPr lang="zh-CN" altLang="en-US" b="1" dirty="0"/>
              <a:t> </a:t>
            </a:r>
            <a:r>
              <a:rPr lang="zh-CN" altLang="en-US" dirty="0" smtClean="0"/>
              <a:t>依次点击菜单“经费上账管理”</a:t>
            </a:r>
            <a:r>
              <a:rPr lang="en-US" altLang="zh-CN" dirty="0" smtClean="0"/>
              <a:t>-&gt;</a:t>
            </a:r>
            <a:r>
              <a:rPr lang="zh-CN" altLang="en-US" dirty="0" smtClean="0"/>
              <a:t>“经费上账”，进入经费上账列表页面。</a:t>
            </a:r>
            <a:endParaRPr lang="en-US" altLang="zh-CN" dirty="0"/>
          </a:p>
          <a:p>
            <a:r>
              <a:rPr lang="en-US" altLang="zh-CN" b="1" dirty="0" smtClean="0"/>
              <a:t>·</a:t>
            </a:r>
            <a:r>
              <a:rPr lang="zh-CN" altLang="en-US" dirty="0" smtClean="0"/>
              <a:t>点击“经费上账”</a:t>
            </a:r>
            <a:r>
              <a:rPr lang="zh-CN" altLang="en-US" dirty="0"/>
              <a:t>按钮</a:t>
            </a:r>
            <a:r>
              <a:rPr lang="zh-CN" altLang="en-US" dirty="0" smtClean="0"/>
              <a:t>，进入到经费上账页面。  </a:t>
            </a:r>
            <a:endParaRPr lang="en-US" altLang="zh-CN" dirty="0"/>
          </a:p>
        </p:txBody>
      </p:sp>
      <p:pic>
        <p:nvPicPr>
          <p:cNvPr id="5" name="图片 4"/>
          <p:cNvPicPr>
            <a:picLocks noChangeAspect="1"/>
          </p:cNvPicPr>
          <p:nvPr/>
        </p:nvPicPr>
        <p:blipFill rotWithShape="1">
          <a:blip r:embed="rId7"/>
          <a:srcRect r="192" b="42175"/>
          <a:stretch>
            <a:fillRect/>
          </a:stretch>
        </p:blipFill>
        <p:spPr>
          <a:xfrm>
            <a:off x="80241" y="3585071"/>
            <a:ext cx="11983913" cy="2449969"/>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经费上账</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5"/>
          <a:stretch>
            <a:fillRect/>
          </a:stretch>
        </p:blipFill>
        <p:spPr>
          <a:xfrm>
            <a:off x="0" y="1032827"/>
            <a:ext cx="11933995" cy="1128713"/>
          </a:xfrm>
          <a:prstGeom prst="rect">
            <a:avLst/>
          </a:prstGeom>
        </p:spPr>
      </p:pic>
      <p:sp>
        <p:nvSpPr>
          <p:cNvPr id="9" name="文本框 8"/>
          <p:cNvSpPr txBox="1"/>
          <p:nvPr/>
        </p:nvSpPr>
        <p:spPr>
          <a:xfrm>
            <a:off x="243696" y="1597183"/>
            <a:ext cx="415578" cy="369332"/>
          </a:xfrm>
          <a:prstGeom prst="rect">
            <a:avLst/>
          </a:prstGeom>
          <a:noFill/>
        </p:spPr>
        <p:txBody>
          <a:bodyPr wrap="square" rtlCol="0">
            <a:spAutoFit/>
          </a:bodyPr>
          <a:lstStyle/>
          <a:p>
            <a:r>
              <a:rPr lang="zh-CN" altLang="en-US" dirty="0" smtClean="0">
                <a:solidFill>
                  <a:srgbClr val="FF0000"/>
                </a:solidFill>
              </a:rPr>
              <a:t>①</a:t>
            </a:r>
            <a:endParaRPr lang="zh-CN" altLang="en-US" dirty="0">
              <a:solidFill>
                <a:srgbClr val="FF0000"/>
              </a:solidFill>
            </a:endParaRPr>
          </a:p>
        </p:txBody>
      </p:sp>
      <p:sp>
        <p:nvSpPr>
          <p:cNvPr id="10" name="文本框 9"/>
          <p:cNvSpPr txBox="1"/>
          <p:nvPr/>
        </p:nvSpPr>
        <p:spPr>
          <a:xfrm>
            <a:off x="11124912" y="802718"/>
            <a:ext cx="406053" cy="369332"/>
          </a:xfrm>
          <a:prstGeom prst="rect">
            <a:avLst/>
          </a:prstGeom>
          <a:noFill/>
        </p:spPr>
        <p:txBody>
          <a:bodyPr wrap="square" rtlCol="0">
            <a:spAutoFit/>
          </a:bodyPr>
          <a:lstStyle/>
          <a:p>
            <a:r>
              <a:rPr lang="zh-CN" altLang="en-US" dirty="0" smtClean="0">
                <a:solidFill>
                  <a:srgbClr val="FF0000"/>
                </a:solidFill>
              </a:rPr>
              <a:t>②</a:t>
            </a:r>
            <a:endParaRPr lang="zh-CN" altLang="en-US" dirty="0">
              <a:solidFill>
                <a:srgbClr val="FF0000"/>
              </a:solidFill>
            </a:endParaRPr>
          </a:p>
        </p:txBody>
      </p:sp>
      <p:sp>
        <p:nvSpPr>
          <p:cNvPr id="13" name="文本框 12"/>
          <p:cNvSpPr txBox="1"/>
          <p:nvPr/>
        </p:nvSpPr>
        <p:spPr>
          <a:xfrm>
            <a:off x="225281" y="4657585"/>
            <a:ext cx="11708714" cy="604371"/>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t>或者可以勾选需要上账的项目</a:t>
            </a:r>
            <a:r>
              <a:rPr lang="en-US" altLang="zh-CN" dirty="0" smtClean="0"/>
              <a:t>-&gt;</a:t>
            </a:r>
            <a:r>
              <a:rPr lang="zh-CN" altLang="en-US" dirty="0" smtClean="0"/>
              <a:t>点击“经费上账”按钮</a:t>
            </a:r>
            <a:r>
              <a:rPr lang="zh-CN" altLang="en-US" dirty="0"/>
              <a:t>，</a:t>
            </a:r>
            <a:r>
              <a:rPr lang="zh-CN" altLang="en-US" dirty="0" smtClean="0"/>
              <a:t>将项目信息带入到经费上账页面</a:t>
            </a:r>
            <a:endParaRPr lang="en-US" altLang="zh-CN" dirty="0"/>
          </a:p>
        </p:txBody>
      </p:sp>
      <p:pic>
        <p:nvPicPr>
          <p:cNvPr id="8" name="图片 7"/>
          <p:cNvPicPr>
            <a:picLocks noChangeAspect="1"/>
          </p:cNvPicPr>
          <p:nvPr/>
        </p:nvPicPr>
        <p:blipFill rotWithShape="1">
          <a:blip r:embed="rId6"/>
          <a:srcRect b="53942"/>
          <a:stretch>
            <a:fillRect/>
          </a:stretch>
        </p:blipFill>
        <p:spPr>
          <a:xfrm>
            <a:off x="110346" y="2316777"/>
            <a:ext cx="9271779" cy="2075575"/>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stretch>
            <a:fillRect/>
          </a:stretch>
        </p:blipFill>
        <p:spPr>
          <a:xfrm>
            <a:off x="256222" y="794666"/>
            <a:ext cx="11642725" cy="4893039"/>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FF0000"/>
                </a:solidFill>
                <a:effectLst>
                  <a:outerShdw blurRad="38100" dist="19050" dir="2700000" algn="tl" rotWithShape="0">
                    <a:schemeClr val="dk1">
                      <a:alpha val="40000"/>
                    </a:schemeClr>
                  </a:outerShdw>
                </a:effectLst>
              </a:rPr>
              <a:t>经费上账</a:t>
            </a: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432897" y="1582171"/>
            <a:ext cx="3722915" cy="369332"/>
          </a:xfrm>
          <a:prstGeom prst="rect">
            <a:avLst/>
          </a:prstGeom>
          <a:noFill/>
        </p:spPr>
        <p:txBody>
          <a:bodyPr wrap="square" rtlCol="0">
            <a:spAutoFit/>
          </a:bodyPr>
          <a:lstStyle/>
          <a:p>
            <a:r>
              <a:rPr lang="zh-CN" altLang="en-US" dirty="0" smtClean="0">
                <a:solidFill>
                  <a:srgbClr val="FF0000"/>
                </a:solidFill>
              </a:rPr>
              <a:t>经费上账页面</a:t>
            </a:r>
            <a:endParaRPr lang="zh-CN" altLang="en-US" dirty="0">
              <a:solidFill>
                <a:srgbClr val="FF0000"/>
              </a:solidFill>
            </a:endParaRPr>
          </a:p>
        </p:txBody>
      </p:sp>
      <p:sp>
        <p:nvSpPr>
          <p:cNvPr id="10" name="文本框 9"/>
          <p:cNvSpPr txBox="1"/>
          <p:nvPr/>
        </p:nvSpPr>
        <p:spPr>
          <a:xfrm>
            <a:off x="3384898" y="1322841"/>
            <a:ext cx="415578" cy="369332"/>
          </a:xfrm>
          <a:prstGeom prst="rect">
            <a:avLst/>
          </a:prstGeom>
          <a:noFill/>
        </p:spPr>
        <p:txBody>
          <a:bodyPr wrap="square" rtlCol="0">
            <a:spAutoFit/>
          </a:bodyPr>
          <a:lstStyle/>
          <a:p>
            <a:r>
              <a:rPr lang="zh-CN" altLang="en-US" dirty="0" smtClean="0">
                <a:solidFill>
                  <a:srgbClr val="FF0000"/>
                </a:solidFill>
              </a:rPr>
              <a:t>①</a:t>
            </a:r>
            <a:endParaRPr lang="zh-CN" altLang="en-US" dirty="0">
              <a:solidFill>
                <a:srgbClr val="FF0000"/>
              </a:solidFill>
            </a:endParaRPr>
          </a:p>
        </p:txBody>
      </p:sp>
      <p:sp>
        <p:nvSpPr>
          <p:cNvPr id="11" name="文本框 10"/>
          <p:cNvSpPr txBox="1"/>
          <p:nvPr/>
        </p:nvSpPr>
        <p:spPr>
          <a:xfrm>
            <a:off x="3958302" y="1605564"/>
            <a:ext cx="406053" cy="369332"/>
          </a:xfrm>
          <a:prstGeom prst="rect">
            <a:avLst/>
          </a:prstGeom>
          <a:noFill/>
        </p:spPr>
        <p:txBody>
          <a:bodyPr wrap="square" rtlCol="0">
            <a:spAutoFit/>
          </a:bodyPr>
          <a:lstStyle/>
          <a:p>
            <a:r>
              <a:rPr lang="zh-CN" altLang="en-US" dirty="0" smtClean="0">
                <a:solidFill>
                  <a:srgbClr val="FF0000"/>
                </a:solidFill>
              </a:rPr>
              <a:t>②</a:t>
            </a:r>
            <a:endParaRPr lang="zh-CN" altLang="en-US" dirty="0">
              <a:solidFill>
                <a:srgbClr val="FF0000"/>
              </a:solidFill>
            </a:endParaRPr>
          </a:p>
        </p:txBody>
      </p:sp>
      <p:sp>
        <p:nvSpPr>
          <p:cNvPr id="12" name="文本框 11"/>
          <p:cNvSpPr txBox="1"/>
          <p:nvPr/>
        </p:nvSpPr>
        <p:spPr>
          <a:xfrm>
            <a:off x="370205" y="5781831"/>
            <a:ext cx="2614064" cy="988021"/>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en-US" altLang="zh-CN" dirty="0" smtClean="0"/>
              <a:t>1.</a:t>
            </a:r>
            <a:r>
              <a:rPr lang="zh-CN" altLang="en-US" dirty="0" smtClean="0"/>
              <a:t>选择上账项目信息</a:t>
            </a:r>
            <a:endParaRPr lang="en-US" altLang="zh-CN" dirty="0" smtClean="0"/>
          </a:p>
          <a:p>
            <a:r>
              <a:rPr lang="en-US" altLang="zh-CN" dirty="0" smtClean="0"/>
              <a:t>2.</a:t>
            </a:r>
            <a:r>
              <a:rPr lang="zh-CN" altLang="en-US" dirty="0" smtClean="0"/>
              <a:t>选择来款信息  </a:t>
            </a:r>
            <a:endParaRPr lang="en-US" altLang="zh-CN"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经费上账</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833843" y="3331455"/>
            <a:ext cx="3680284" cy="1938992"/>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a:t>       </a:t>
            </a:r>
            <a:r>
              <a:rPr lang="zh-CN" altLang="en-US" dirty="0" smtClean="0"/>
              <a:t>点击搜索按钮，通过列表搜索找到已立项</a:t>
            </a:r>
            <a:r>
              <a:rPr lang="zh-CN" altLang="en-US" dirty="0"/>
              <a:t>的项目信息</a:t>
            </a:r>
            <a:r>
              <a:rPr lang="zh-CN" altLang="en-US" dirty="0" smtClean="0"/>
              <a:t>，选择需要上账的项目勾选，然后点击“确定”按钮。</a:t>
            </a:r>
            <a:endParaRPr lang="en-US" altLang="zh-CN" dirty="0"/>
          </a:p>
        </p:txBody>
      </p:sp>
      <p:pic>
        <p:nvPicPr>
          <p:cNvPr id="6" name="图片 5"/>
          <p:cNvPicPr>
            <a:picLocks noChangeAspect="1"/>
          </p:cNvPicPr>
          <p:nvPr/>
        </p:nvPicPr>
        <p:blipFill rotWithShape="1">
          <a:blip r:embed="rId5"/>
          <a:srcRect r="10849" b="2028"/>
          <a:stretch>
            <a:fillRect/>
          </a:stretch>
        </p:blipFill>
        <p:spPr>
          <a:xfrm>
            <a:off x="441168" y="845815"/>
            <a:ext cx="4465634" cy="2253812"/>
          </a:xfrm>
          <a:prstGeom prst="rect">
            <a:avLst/>
          </a:prstGeom>
          <a:ln>
            <a:noFill/>
          </a:ln>
          <a:effectLst>
            <a:outerShdw blurRad="190500" algn="tl" rotWithShape="0">
              <a:srgbClr val="000000">
                <a:alpha val="70000"/>
              </a:srgbClr>
            </a:outerShdw>
          </a:effectLst>
        </p:spPr>
      </p:pic>
      <p:sp>
        <p:nvSpPr>
          <p:cNvPr id="2" name="文本框 1"/>
          <p:cNvSpPr txBox="1"/>
          <p:nvPr/>
        </p:nvSpPr>
        <p:spPr>
          <a:xfrm>
            <a:off x="4358923" y="1371006"/>
            <a:ext cx="872836" cy="400110"/>
          </a:xfrm>
          <a:prstGeom prst="rect">
            <a:avLst/>
          </a:prstGeom>
          <a:noFill/>
        </p:spPr>
        <p:txBody>
          <a:bodyPr wrap="square" rtlCol="0">
            <a:spAutoFit/>
          </a:bodyPr>
          <a:lstStyle/>
          <a:p>
            <a:r>
              <a:rPr lang="zh-CN" altLang="en-US" sz="2000" dirty="0" smtClean="0">
                <a:solidFill>
                  <a:srgbClr val="FF0000"/>
                </a:solidFill>
              </a:rPr>
              <a:t>①</a:t>
            </a:r>
            <a:endParaRPr lang="zh-CN" altLang="en-US" sz="2000" dirty="0">
              <a:solidFill>
                <a:srgbClr val="FF0000"/>
              </a:solidFill>
            </a:endParaRPr>
          </a:p>
        </p:txBody>
      </p:sp>
      <p:pic>
        <p:nvPicPr>
          <p:cNvPr id="5" name="图片 4"/>
          <p:cNvPicPr>
            <a:picLocks noChangeAspect="1"/>
          </p:cNvPicPr>
          <p:nvPr/>
        </p:nvPicPr>
        <p:blipFill rotWithShape="1">
          <a:blip r:embed="rId6"/>
          <a:srcRect l="340" r="25647" b="23256"/>
          <a:stretch>
            <a:fillRect/>
          </a:stretch>
        </p:blipFill>
        <p:spPr>
          <a:xfrm>
            <a:off x="5573205" y="389751"/>
            <a:ext cx="5717354" cy="4880696"/>
          </a:xfrm>
          <a:prstGeom prst="rect">
            <a:avLst/>
          </a:prstGeom>
          <a:ln>
            <a:noFill/>
          </a:ln>
          <a:effectLst>
            <a:outerShdw blurRad="190500" algn="tl" rotWithShape="0">
              <a:srgbClr val="000000">
                <a:alpha val="70000"/>
              </a:srgbClr>
            </a:outerShdw>
          </a:effectLst>
        </p:spPr>
      </p:pic>
      <p:sp>
        <p:nvSpPr>
          <p:cNvPr id="11" name="文本框 10"/>
          <p:cNvSpPr txBox="1"/>
          <p:nvPr/>
        </p:nvSpPr>
        <p:spPr>
          <a:xfrm>
            <a:off x="5402131" y="4483922"/>
            <a:ext cx="872836" cy="400110"/>
          </a:xfrm>
          <a:prstGeom prst="rect">
            <a:avLst/>
          </a:prstGeom>
          <a:noFill/>
        </p:spPr>
        <p:txBody>
          <a:bodyPr wrap="square" rtlCol="0">
            <a:spAutoFit/>
          </a:bodyPr>
          <a:lstStyle/>
          <a:p>
            <a:r>
              <a:rPr lang="zh-CN" altLang="en-US" sz="2000" dirty="0">
                <a:solidFill>
                  <a:srgbClr val="FF0000"/>
                </a:solidFill>
              </a:rPr>
              <a:t>②</a:t>
            </a:r>
          </a:p>
        </p:txBody>
      </p:sp>
      <p:pic>
        <p:nvPicPr>
          <p:cNvPr id="10" name="图片 9"/>
          <p:cNvPicPr>
            <a:picLocks noChangeAspect="1"/>
          </p:cNvPicPr>
          <p:nvPr/>
        </p:nvPicPr>
        <p:blipFill rotWithShape="1">
          <a:blip r:embed="rId7"/>
          <a:srcRect t="34324" r="224"/>
          <a:stretch>
            <a:fillRect/>
          </a:stretch>
        </p:blipFill>
        <p:spPr>
          <a:xfrm>
            <a:off x="574986" y="5615593"/>
            <a:ext cx="9313545" cy="1075970"/>
          </a:xfrm>
          <a:prstGeom prst="rect">
            <a:avLst/>
          </a:prstGeom>
          <a:ln>
            <a:noFill/>
          </a:ln>
          <a:effectLst>
            <a:outerShdw blurRad="190500" algn="tl" rotWithShape="0">
              <a:srgbClr val="000000">
                <a:alpha val="70000"/>
              </a:srgbClr>
            </a:outerShdw>
          </a:effectLst>
        </p:spPr>
      </p:pic>
      <p:sp>
        <p:nvSpPr>
          <p:cNvPr id="13" name="文本框 12"/>
          <p:cNvSpPr txBox="1"/>
          <p:nvPr/>
        </p:nvSpPr>
        <p:spPr>
          <a:xfrm>
            <a:off x="9235094" y="6040143"/>
            <a:ext cx="872836" cy="400110"/>
          </a:xfrm>
          <a:prstGeom prst="rect">
            <a:avLst/>
          </a:prstGeom>
          <a:noFill/>
        </p:spPr>
        <p:txBody>
          <a:bodyPr wrap="square" rtlCol="0">
            <a:spAutoFit/>
          </a:bodyPr>
          <a:lstStyle/>
          <a:p>
            <a:r>
              <a:rPr lang="zh-CN" altLang="en-US" sz="2000" dirty="0" smtClean="0">
                <a:solidFill>
                  <a:srgbClr val="FF0000"/>
                </a:solidFill>
              </a:rPr>
              <a:t>③</a:t>
            </a:r>
            <a:endParaRPr lang="zh-CN" altLang="en-US" sz="2000" dirty="0">
              <a:solidFill>
                <a:srgbClr val="FF0000"/>
              </a:solidFill>
            </a:endParaRPr>
          </a:p>
        </p:txBody>
      </p:sp>
      <p:sp>
        <p:nvSpPr>
          <p:cNvPr id="8" name="矩形 7"/>
          <p:cNvSpPr/>
          <p:nvPr/>
        </p:nvSpPr>
        <p:spPr>
          <a:xfrm>
            <a:off x="3665351" y="1573030"/>
            <a:ext cx="466530" cy="402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经费上账</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427069" y="4944946"/>
            <a:ext cx="872836" cy="400110"/>
          </a:xfrm>
          <a:prstGeom prst="rect">
            <a:avLst/>
          </a:prstGeom>
          <a:noFill/>
        </p:spPr>
        <p:txBody>
          <a:bodyPr wrap="square" rtlCol="0">
            <a:spAutoFit/>
          </a:bodyPr>
          <a:lstStyle/>
          <a:p>
            <a:r>
              <a:rPr lang="zh-CN" altLang="en-US" sz="2000" dirty="0">
                <a:solidFill>
                  <a:srgbClr val="FF0000"/>
                </a:solidFill>
              </a:rPr>
              <a:t>②</a:t>
            </a:r>
          </a:p>
        </p:txBody>
      </p:sp>
      <p:pic>
        <p:nvPicPr>
          <p:cNvPr id="14" name="图片 13"/>
          <p:cNvPicPr>
            <a:picLocks noChangeAspect="1"/>
          </p:cNvPicPr>
          <p:nvPr/>
        </p:nvPicPr>
        <p:blipFill>
          <a:blip r:embed="rId5"/>
          <a:stretch>
            <a:fillRect/>
          </a:stretch>
        </p:blipFill>
        <p:spPr>
          <a:xfrm>
            <a:off x="956310" y="906462"/>
            <a:ext cx="5772150" cy="609600"/>
          </a:xfrm>
          <a:prstGeom prst="rect">
            <a:avLst/>
          </a:prstGeom>
        </p:spPr>
      </p:pic>
      <p:sp>
        <p:nvSpPr>
          <p:cNvPr id="15" name="文本框 14"/>
          <p:cNvSpPr txBox="1"/>
          <p:nvPr/>
        </p:nvSpPr>
        <p:spPr>
          <a:xfrm>
            <a:off x="6728460" y="625879"/>
            <a:ext cx="5316682" cy="1045814"/>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a:t>  </a:t>
            </a:r>
            <a:r>
              <a:rPr lang="zh-CN" altLang="en-US" dirty="0" smtClean="0"/>
              <a:t>点击“查询来款信息”按钮</a:t>
            </a:r>
            <a:r>
              <a:rPr lang="en-US" altLang="zh-CN" dirty="0" smtClean="0"/>
              <a:t>-&gt;</a:t>
            </a:r>
            <a:r>
              <a:rPr lang="zh-CN" altLang="en-US" dirty="0" smtClean="0"/>
              <a:t>勾选来款信息</a:t>
            </a:r>
            <a:r>
              <a:rPr lang="en-US" altLang="zh-CN" dirty="0" smtClean="0"/>
              <a:t/>
            </a:r>
            <a:br>
              <a:rPr lang="en-US" altLang="zh-CN" dirty="0" smtClean="0"/>
            </a:br>
            <a:r>
              <a:rPr lang="en-US" altLang="zh-CN" dirty="0" smtClean="0"/>
              <a:t>-&gt;</a:t>
            </a:r>
            <a:r>
              <a:rPr lang="zh-CN" altLang="en-US" dirty="0" smtClean="0"/>
              <a:t>点击“申请上账”</a:t>
            </a:r>
            <a:endParaRPr lang="en-US" altLang="zh-CN" dirty="0"/>
          </a:p>
        </p:txBody>
      </p:sp>
      <p:pic>
        <p:nvPicPr>
          <p:cNvPr id="16" name="图片 15"/>
          <p:cNvPicPr>
            <a:picLocks noChangeAspect="1"/>
          </p:cNvPicPr>
          <p:nvPr/>
        </p:nvPicPr>
        <p:blipFill>
          <a:blip r:embed="rId6"/>
          <a:stretch>
            <a:fillRect/>
          </a:stretch>
        </p:blipFill>
        <p:spPr>
          <a:xfrm>
            <a:off x="956310" y="1741139"/>
            <a:ext cx="9851390" cy="4967357"/>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经费上账</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427069" y="4944946"/>
            <a:ext cx="872836" cy="400110"/>
          </a:xfrm>
          <a:prstGeom prst="rect">
            <a:avLst/>
          </a:prstGeom>
          <a:noFill/>
        </p:spPr>
        <p:txBody>
          <a:bodyPr wrap="square" rtlCol="0">
            <a:spAutoFit/>
          </a:bodyPr>
          <a:lstStyle/>
          <a:p>
            <a:r>
              <a:rPr lang="zh-CN" altLang="en-US" sz="2000" dirty="0">
                <a:solidFill>
                  <a:srgbClr val="FF0000"/>
                </a:solidFill>
              </a:rPr>
              <a:t>②</a:t>
            </a:r>
          </a:p>
        </p:txBody>
      </p:sp>
      <p:pic>
        <p:nvPicPr>
          <p:cNvPr id="2" name="图片 1"/>
          <p:cNvPicPr>
            <a:picLocks noChangeAspect="1"/>
          </p:cNvPicPr>
          <p:nvPr/>
        </p:nvPicPr>
        <p:blipFill>
          <a:blip r:embed="rId5"/>
          <a:stretch>
            <a:fillRect/>
          </a:stretch>
        </p:blipFill>
        <p:spPr>
          <a:xfrm>
            <a:off x="497205" y="893445"/>
            <a:ext cx="8574224" cy="5548027"/>
          </a:xfrm>
          <a:prstGeom prst="rect">
            <a:avLst/>
          </a:prstGeom>
        </p:spPr>
      </p:pic>
      <p:sp>
        <p:nvSpPr>
          <p:cNvPr id="12" name="文本框 11"/>
          <p:cNvSpPr txBox="1"/>
          <p:nvPr/>
        </p:nvSpPr>
        <p:spPr>
          <a:xfrm>
            <a:off x="5863487" y="2549864"/>
            <a:ext cx="3722915" cy="369332"/>
          </a:xfrm>
          <a:prstGeom prst="rect">
            <a:avLst/>
          </a:prstGeom>
          <a:noFill/>
        </p:spPr>
        <p:txBody>
          <a:bodyPr wrap="square" rtlCol="0">
            <a:spAutoFit/>
          </a:bodyPr>
          <a:lstStyle/>
          <a:p>
            <a:r>
              <a:rPr lang="zh-CN" altLang="en-US" dirty="0" smtClean="0">
                <a:solidFill>
                  <a:srgbClr val="FF0000"/>
                </a:solidFill>
              </a:rPr>
              <a:t>经费上账页面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经费上账</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5"/>
          <a:stretch>
            <a:fillRect/>
          </a:stretch>
        </p:blipFill>
        <p:spPr>
          <a:xfrm>
            <a:off x="732199" y="766445"/>
            <a:ext cx="11175038" cy="3481359"/>
          </a:xfrm>
          <a:prstGeom prst="rect">
            <a:avLst/>
          </a:prstGeom>
        </p:spPr>
      </p:pic>
      <p:sp>
        <p:nvSpPr>
          <p:cNvPr id="9" name="文本框 8"/>
          <p:cNvSpPr txBox="1"/>
          <p:nvPr/>
        </p:nvSpPr>
        <p:spPr>
          <a:xfrm>
            <a:off x="655179" y="6006275"/>
            <a:ext cx="10875786" cy="618969"/>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t>上账信息填写完成，点击提交，经费上帐进入审批流程，可以在经费上账列表中查看审批进程。</a:t>
            </a:r>
            <a:endParaRPr lang="en-US" altLang="zh-CN" dirty="0"/>
          </a:p>
        </p:txBody>
      </p:sp>
      <p:pic>
        <p:nvPicPr>
          <p:cNvPr id="6" name="图片 5"/>
          <p:cNvPicPr>
            <a:picLocks noChangeAspect="1"/>
          </p:cNvPicPr>
          <p:nvPr/>
        </p:nvPicPr>
        <p:blipFill>
          <a:blip r:embed="rId6"/>
          <a:stretch>
            <a:fillRect/>
          </a:stretch>
        </p:blipFill>
        <p:spPr>
          <a:xfrm>
            <a:off x="732199" y="4365378"/>
            <a:ext cx="2619375" cy="1266825"/>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FF0000"/>
                </a:solidFill>
                <a:effectLst>
                  <a:outerShdw blurRad="38100" dist="19050" dir="2700000" algn="tl" rotWithShape="0">
                    <a:schemeClr val="dk1">
                      <a:alpha val="40000"/>
                    </a:schemeClr>
                  </a:outerShdw>
                </a:effectLst>
              </a:rPr>
              <a:t>经费上账</a:t>
            </a: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5"/>
          <a:stretch>
            <a:fillRect/>
          </a:stretch>
        </p:blipFill>
        <p:spPr>
          <a:xfrm>
            <a:off x="370205" y="822325"/>
            <a:ext cx="10972800" cy="5886450"/>
          </a:xfrm>
          <a:prstGeom prst="rect">
            <a:avLst/>
          </a:prstGeom>
          <a:ln>
            <a:noFill/>
          </a:ln>
          <a:effectLst>
            <a:outerShdw blurRad="190500" algn="tl" rotWithShape="0">
              <a:srgbClr val="000000">
                <a:alpha val="70000"/>
              </a:srgbClr>
            </a:outerShdw>
          </a:effectLst>
        </p:spPr>
      </p:pic>
      <p:sp>
        <p:nvSpPr>
          <p:cNvPr id="9" name="文本框 8"/>
          <p:cNvSpPr txBox="1"/>
          <p:nvPr/>
        </p:nvSpPr>
        <p:spPr>
          <a:xfrm>
            <a:off x="4982548" y="3116425"/>
            <a:ext cx="3825551" cy="369332"/>
          </a:xfrm>
          <a:prstGeom prst="rect">
            <a:avLst/>
          </a:prstGeom>
          <a:noFill/>
        </p:spPr>
        <p:txBody>
          <a:bodyPr wrap="square" rtlCol="0">
            <a:spAutoFit/>
          </a:bodyPr>
          <a:lstStyle/>
          <a:p>
            <a:r>
              <a:rPr lang="zh-CN" altLang="en-US" dirty="0" smtClean="0">
                <a:solidFill>
                  <a:srgbClr val="FF0000"/>
                </a:solidFill>
              </a:rPr>
              <a:t>经费上账审批进程</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431345"/>
          <p:cNvPicPr>
            <a:picLocks noChangeAspect="1"/>
          </p:cNvPicPr>
          <p:nvPr>
            <p:custDataLst>
              <p:tags r:id="rId1"/>
            </p:custDataLst>
          </p:nvPr>
        </p:nvPicPr>
        <p:blipFill>
          <a:blip r:embed="rId5"/>
          <a:srcRect l="23749" t="-263" r="57228" b="263"/>
          <a:stretch>
            <a:fillRect/>
          </a:stretch>
        </p:blipFill>
        <p:spPr>
          <a:xfrm>
            <a:off x="0" y="-22860"/>
            <a:ext cx="3590290" cy="6881495"/>
          </a:xfrm>
          <a:prstGeom prst="rect">
            <a:avLst/>
          </a:prstGeom>
        </p:spPr>
      </p:pic>
      <p:sp>
        <p:nvSpPr>
          <p:cNvPr id="8" name="矩形 7"/>
          <p:cNvSpPr/>
          <p:nvPr userDrawn="1">
            <p:custDataLst>
              <p:tags r:id="rId2"/>
            </p:custDataLst>
          </p:nvPr>
        </p:nvSpPr>
        <p:spPr>
          <a:xfrm>
            <a:off x="3201670" y="1821180"/>
            <a:ext cx="8994775" cy="320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877060" y="2143760"/>
            <a:ext cx="2933065" cy="2570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smtClean="0">
                <a:ln w="19050">
                  <a:solidFill>
                    <a:schemeClr val="bg1"/>
                  </a:solidFill>
                </a:ln>
                <a:noFill/>
                <a:latin typeface="Arial Black" panose="020B0A04020102020204" charset="0"/>
                <a:cs typeface="Arial Black" panose="020B0A04020102020204" charset="0"/>
                <a:sym typeface="+mn-ea"/>
              </a:rPr>
              <a:t>06</a:t>
            </a:r>
            <a:endParaRPr lang="en-US" altLang="zh-CN" sz="12000" dirty="0">
              <a:ln w="19050">
                <a:solidFill>
                  <a:schemeClr val="bg1"/>
                </a:solidFill>
              </a:ln>
              <a:noFill/>
              <a:latin typeface="Arial Black" panose="020B0A04020102020204" charset="0"/>
              <a:cs typeface="Arial Black" panose="020B0A04020102020204" charset="0"/>
              <a:sym typeface="+mn-ea"/>
            </a:endParaRPr>
          </a:p>
        </p:txBody>
      </p:sp>
      <p:grpSp>
        <p:nvGrpSpPr>
          <p:cNvPr id="6" name="组合 5"/>
          <p:cNvGrpSpPr/>
          <p:nvPr/>
        </p:nvGrpSpPr>
        <p:grpSpPr>
          <a:xfrm>
            <a:off x="5349875" y="2289175"/>
            <a:ext cx="6842125" cy="1875155"/>
            <a:chOff x="6296" y="2892"/>
            <a:chExt cx="10775" cy="2953"/>
          </a:xfrm>
        </p:grpSpPr>
        <p:sp>
          <p:nvSpPr>
            <p:cNvPr id="4" name="文本框 3"/>
            <p:cNvSpPr txBox="1"/>
            <p:nvPr>
              <p:custDataLst>
                <p:tags r:id="rId3"/>
              </p:custDataLst>
            </p:nvPr>
          </p:nvSpPr>
          <p:spPr>
            <a:xfrm>
              <a:off x="6296" y="2892"/>
              <a:ext cx="10775" cy="1599"/>
            </a:xfrm>
            <a:prstGeom prst="rect">
              <a:avLst/>
            </a:prstGeom>
            <a:noFill/>
          </p:spPr>
          <p:txBody>
            <a:bodyPr wrap="square" rtlCol="0">
              <a:spAutoFit/>
            </a:bodyPr>
            <a:lstStyle/>
            <a:p>
              <a:pPr algn="just"/>
              <a:r>
                <a:rPr lang="zh-CN" altLang="en-US" sz="6000" b="1" dirty="0">
                  <a:solidFill>
                    <a:srgbClr val="0B0E49"/>
                  </a:solidFill>
                  <a:sym typeface="+mn-ea"/>
                </a:rPr>
                <a:t>项目事项</a:t>
              </a:r>
              <a:r>
                <a:rPr lang="zh-CN" altLang="en-US" sz="6000" b="1" dirty="0" smtClean="0">
                  <a:solidFill>
                    <a:srgbClr val="0B0E49"/>
                  </a:solidFill>
                  <a:sym typeface="+mn-ea"/>
                </a:rPr>
                <a:t>变更申请</a:t>
              </a:r>
              <a:endParaRPr lang="zh-CN" altLang="en-US" sz="6000" b="1" dirty="0">
                <a:solidFill>
                  <a:srgbClr val="0B0E49"/>
                </a:solidFill>
                <a:sym typeface="+mn-ea"/>
              </a:endParaRPr>
            </a:p>
          </p:txBody>
        </p:sp>
        <p:sp>
          <p:nvSpPr>
            <p:cNvPr id="3" name="文本框 2"/>
            <p:cNvSpPr txBox="1"/>
            <p:nvPr/>
          </p:nvSpPr>
          <p:spPr>
            <a:xfrm>
              <a:off x="6621" y="4658"/>
              <a:ext cx="6400" cy="434"/>
            </a:xfrm>
            <a:prstGeom prst="rect">
              <a:avLst/>
            </a:prstGeom>
            <a:noFill/>
          </p:spPr>
          <p:txBody>
            <a:bodyPr wrap="square" rtlCol="0">
              <a:spAutoFit/>
            </a:bodyPr>
            <a:lstStyle/>
            <a:p>
              <a:r>
                <a:rPr lang="en-US" altLang="zh-CN" sz="1200" dirty="0">
                  <a:solidFill>
                    <a:srgbClr val="626599"/>
                  </a:solidFill>
                  <a:sym typeface="+mn-ea"/>
                </a:rPr>
                <a:t>OVERVIEW OF ANNUAL WORK</a:t>
              </a:r>
            </a:p>
          </p:txBody>
        </p:sp>
        <p:cxnSp>
          <p:nvCxnSpPr>
            <p:cNvPr id="5" name="直接连接符 4"/>
            <p:cNvCxnSpPr/>
            <p:nvPr/>
          </p:nvCxnSpPr>
          <p:spPr>
            <a:xfrm>
              <a:off x="6747" y="5194"/>
              <a:ext cx="6792" cy="0"/>
            </a:xfrm>
            <a:prstGeom prst="line">
              <a:avLst/>
            </a:prstGeom>
            <a:ln>
              <a:solidFill>
                <a:srgbClr val="0B0E6B"/>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621" y="5386"/>
              <a:ext cx="6917" cy="459"/>
            </a:xfrm>
            <a:prstGeom prst="rect">
              <a:avLst/>
            </a:prstGeom>
            <a:noFill/>
          </p:spPr>
          <p:txBody>
            <a:bodyPr wrap="square" rtlCol="0">
              <a:spAutoFit/>
            </a:bodyPr>
            <a:lstStyle/>
            <a:p>
              <a:pPr>
                <a:lnSpc>
                  <a:spcPct val="130000"/>
                </a:lnSpc>
              </a:pPr>
              <a:endParaRPr lang="zh-CN" altLang="en-US" sz="1000" dirty="0">
                <a:solidFill>
                  <a:srgbClr val="8283A3"/>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FF0000"/>
                </a:solidFill>
                <a:effectLst>
                  <a:outerShdw blurRad="38100" dist="19050" dir="2700000" algn="tl" rotWithShape="0">
                    <a:schemeClr val="dk1">
                      <a:alpha val="40000"/>
                    </a:schemeClr>
                  </a:outerShdw>
                </a:effectLst>
              </a:rPr>
              <a:t>项目事项</a:t>
            </a:r>
            <a:r>
              <a:rPr lang="zh-CN" altLang="en-US" sz="2000" b="1" dirty="0" smtClean="0">
                <a:solidFill>
                  <a:srgbClr val="FF0000"/>
                </a:solidFill>
                <a:effectLst>
                  <a:outerShdw blurRad="38100" dist="19050" dir="2700000" algn="tl" rotWithShape="0">
                    <a:schemeClr val="dk1">
                      <a:alpha val="40000"/>
                    </a:schemeClr>
                  </a:outerShdw>
                </a:effectLst>
              </a:rPr>
              <a:t>变更流程</a:t>
            </a:r>
          </a:p>
        </p:txBody>
      </p:sp>
      <p:cxnSp>
        <p:nvCxnSpPr>
          <p:cNvPr id="4" name="直接连接符 3"/>
          <p:cNvCxnSpPr/>
          <p:nvPr>
            <p:custDataLst>
              <p:tags r:id="rId3"/>
            </p:custDataLst>
          </p:nvPr>
        </p:nvCxnSpPr>
        <p:spPr>
          <a:xfrm>
            <a:off x="451485" y="695325"/>
            <a:ext cx="150114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5"/>
          <a:stretch>
            <a:fillRect/>
          </a:stretch>
        </p:blipFill>
        <p:spPr>
          <a:xfrm>
            <a:off x="290879" y="1399656"/>
            <a:ext cx="11240086" cy="483489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6"/>
          <p:cNvSpPr>
            <a:spLocks noGrp="1"/>
          </p:cNvSpPr>
          <p:nvPr>
            <p:custDataLst>
              <p:tags r:id="rId1"/>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系统</a:t>
            </a:r>
            <a:r>
              <a:rPr lang="zh-CN" altLang="en-US" sz="2000" b="1" dirty="0">
                <a:solidFill>
                  <a:srgbClr val="FF0000"/>
                </a:solidFill>
                <a:effectLst>
                  <a:outerShdw blurRad="38100" dist="19050" dir="2700000" algn="tl" rotWithShape="0">
                    <a:schemeClr val="dk1">
                      <a:alpha val="40000"/>
                    </a:schemeClr>
                  </a:outerShdw>
                </a:effectLst>
              </a:rPr>
              <a:t>登录</a:t>
            </a:r>
            <a:r>
              <a:rPr lang="en-US" altLang="zh-CN" sz="2000" b="1" dirty="0">
                <a:solidFill>
                  <a:srgbClr val="FF0000"/>
                </a:solidFill>
                <a:effectLst>
                  <a:outerShdw blurRad="38100" dist="19050" dir="2700000" algn="tl" rotWithShape="0">
                    <a:schemeClr val="dk1">
                      <a:alpha val="40000"/>
                    </a:schemeClr>
                  </a:outerShdw>
                </a:effectLst>
              </a:rPr>
              <a:t>-</a:t>
            </a:r>
            <a:r>
              <a:rPr lang="zh-CN" altLang="en-US" sz="2000" b="1" dirty="0" smtClean="0">
                <a:solidFill>
                  <a:srgbClr val="FF0000"/>
                </a:solidFill>
                <a:effectLst>
                  <a:outerShdw blurRad="38100" dist="19050" dir="2700000" algn="tl" rotWithShape="0">
                    <a:schemeClr val="dk1">
                      <a:alpha val="40000"/>
                    </a:schemeClr>
                  </a:outerShdw>
                </a:effectLst>
              </a:rPr>
              <a:t>方法二</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2"/>
            </p:custDataLst>
          </p:nvPr>
        </p:nvCxnSpPr>
        <p:spPr>
          <a:xfrm>
            <a:off x="451485" y="695325"/>
            <a:ext cx="27559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3"/>
            </p:custDataLst>
          </p:nvPr>
        </p:nvSpPr>
        <p:spPr>
          <a:xfrm>
            <a:off x="824230" y="4941570"/>
            <a:ext cx="10087610" cy="1605915"/>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noAutofit/>
          </a:bodyPr>
          <a:lstStyle/>
          <a:p>
            <a:pPr indent="0" fontAlgn="auto">
              <a:lnSpc>
                <a:spcPct val="150000"/>
              </a:lnSpc>
              <a:buFont typeface="Wingdings" panose="05000000000000000000" charset="0"/>
              <a:buNone/>
            </a:pPr>
            <a:r>
              <a:rPr lang="en-US" altLang="zh-CN" sz="2000" dirty="0">
                <a:solidFill>
                  <a:srgbClr val="0070C0"/>
                </a:solidFill>
              </a:rPr>
              <a:t>1. </a:t>
            </a:r>
            <a:r>
              <a:rPr lang="zh-CN" sz="2000" dirty="0">
                <a:solidFill>
                  <a:srgbClr val="0070C0"/>
                </a:solidFill>
              </a:rPr>
              <a:t>在浏览器输入网址</a:t>
            </a:r>
            <a:r>
              <a:rPr lang="en-US" altLang="zh-CN" sz="2000" dirty="0">
                <a:solidFill>
                  <a:srgbClr val="0070C0"/>
                </a:solidFill>
              </a:rPr>
              <a:t>“http://202.114.90.229”</a:t>
            </a:r>
            <a:r>
              <a:rPr lang="zh-CN" altLang="en-US" sz="2000" dirty="0">
                <a:solidFill>
                  <a:srgbClr val="0070C0"/>
                </a:solidFill>
              </a:rPr>
              <a:t>进入用户登录页面</a:t>
            </a:r>
            <a:endParaRPr lang="en-US" altLang="zh-CN" sz="2000" dirty="0">
              <a:solidFill>
                <a:srgbClr val="0070C0"/>
              </a:solidFill>
            </a:endParaRPr>
          </a:p>
          <a:p>
            <a:pPr indent="0" fontAlgn="auto">
              <a:lnSpc>
                <a:spcPct val="150000"/>
              </a:lnSpc>
              <a:buFont typeface="Wingdings" panose="05000000000000000000" charset="0"/>
              <a:buNone/>
            </a:pPr>
            <a:r>
              <a:rPr lang="en-US" altLang="zh-CN" sz="2000" dirty="0">
                <a:solidFill>
                  <a:srgbClr val="0070C0"/>
                </a:solidFill>
              </a:rPr>
              <a:t>2. </a:t>
            </a:r>
            <a:r>
              <a:rPr lang="zh-CN" altLang="en-US" sz="2000" dirty="0">
                <a:solidFill>
                  <a:srgbClr val="0070C0"/>
                </a:solidFill>
              </a:rPr>
              <a:t>点击页面中的</a:t>
            </a:r>
            <a:r>
              <a:rPr lang="en-US" altLang="zh-CN" sz="2000" dirty="0">
                <a:solidFill>
                  <a:srgbClr val="0070C0"/>
                </a:solidFill>
              </a:rPr>
              <a:t>“</a:t>
            </a:r>
            <a:r>
              <a:rPr lang="zh-CN" altLang="en-US" sz="2000" dirty="0">
                <a:solidFill>
                  <a:srgbClr val="0070C0"/>
                </a:solidFill>
              </a:rPr>
              <a:t>统一账号登录</a:t>
            </a:r>
            <a:r>
              <a:rPr lang="en-US" altLang="zh-CN" sz="2000" dirty="0">
                <a:solidFill>
                  <a:srgbClr val="0070C0"/>
                </a:solidFill>
              </a:rPr>
              <a:t>”</a:t>
            </a:r>
            <a:r>
              <a:rPr lang="zh-CN" altLang="en-US" sz="2000" dirty="0">
                <a:solidFill>
                  <a:srgbClr val="0070C0"/>
                </a:solidFill>
              </a:rPr>
              <a:t>，页面跳转到武理微校园统一身份认证页面</a:t>
            </a:r>
          </a:p>
          <a:p>
            <a:pPr indent="0" fontAlgn="auto">
              <a:lnSpc>
                <a:spcPct val="150000"/>
              </a:lnSpc>
              <a:buFont typeface="Wingdings" panose="05000000000000000000" charset="0"/>
              <a:buNone/>
            </a:pPr>
            <a:r>
              <a:rPr lang="en-US" altLang="zh-CN" sz="2000" dirty="0">
                <a:solidFill>
                  <a:srgbClr val="0070C0"/>
                </a:solidFill>
              </a:rPr>
              <a:t>3. </a:t>
            </a:r>
            <a:r>
              <a:rPr lang="zh-CN" altLang="en-US" sz="2000" dirty="0">
                <a:solidFill>
                  <a:srgbClr val="0070C0"/>
                </a:solidFill>
              </a:rPr>
              <a:t>使用武理微校园账号或者手机号登录进入科研服务管理平台</a:t>
            </a:r>
          </a:p>
          <a:p>
            <a:pPr indent="0" fontAlgn="auto">
              <a:lnSpc>
                <a:spcPct val="150000"/>
              </a:lnSpc>
              <a:buFont typeface="Wingdings" panose="05000000000000000000" charset="0"/>
              <a:buNone/>
            </a:pPr>
            <a:endParaRPr lang="zh-CN" altLang="en-US" sz="2000" dirty="0">
              <a:solidFill>
                <a:srgbClr val="0070C0"/>
              </a:solidFill>
            </a:endParaRPr>
          </a:p>
        </p:txBody>
      </p:sp>
      <p:pic>
        <p:nvPicPr>
          <p:cNvPr id="8" name="图片 7"/>
          <p:cNvPicPr>
            <a:picLocks noChangeAspect="1"/>
          </p:cNvPicPr>
          <p:nvPr>
            <p:custDataLst>
              <p:tags r:id="rId4"/>
            </p:custDataLst>
          </p:nvPr>
        </p:nvPicPr>
        <p:blipFill>
          <a:blip r:embed="rId9"/>
          <a:stretch>
            <a:fillRect/>
          </a:stretch>
        </p:blipFill>
        <p:spPr>
          <a:xfrm>
            <a:off x="6035675" y="810894"/>
            <a:ext cx="5931622" cy="2805141"/>
          </a:xfrm>
          <a:prstGeom prst="rect">
            <a:avLst/>
          </a:prstGeom>
          <a:noFill/>
          <a:ln>
            <a:solidFill>
              <a:schemeClr val="tx1">
                <a:lumMod val="85000"/>
                <a:lumOff val="15000"/>
              </a:schemeClr>
            </a:solidFill>
          </a:ln>
          <a:effectLst>
            <a:outerShdw blurRad="50800" dist="38100" dir="2700000" algn="tl" rotWithShape="0">
              <a:prstClr val="black">
                <a:alpha val="40000"/>
              </a:prstClr>
            </a:outerShdw>
          </a:effectLst>
        </p:spPr>
      </p:pic>
      <p:pic>
        <p:nvPicPr>
          <p:cNvPr id="5" name="图片 4"/>
          <p:cNvPicPr>
            <a:picLocks noChangeAspect="1"/>
          </p:cNvPicPr>
          <p:nvPr>
            <p:custDataLst>
              <p:tags r:id="rId5"/>
            </p:custDataLst>
          </p:nvPr>
        </p:nvPicPr>
        <p:blipFill>
          <a:blip r:embed="rId10"/>
          <a:stretch>
            <a:fillRect/>
          </a:stretch>
        </p:blipFill>
        <p:spPr>
          <a:xfrm>
            <a:off x="179070" y="779780"/>
            <a:ext cx="5890260" cy="3117215"/>
          </a:xfrm>
          <a:prstGeom prst="rect">
            <a:avLst/>
          </a:prstGeom>
        </p:spPr>
      </p:pic>
      <p:sp>
        <p:nvSpPr>
          <p:cNvPr id="6" name="文本框 5"/>
          <p:cNvSpPr txBox="1"/>
          <p:nvPr/>
        </p:nvSpPr>
        <p:spPr>
          <a:xfrm>
            <a:off x="1523365" y="650240"/>
            <a:ext cx="403225" cy="368300"/>
          </a:xfrm>
          <a:prstGeom prst="rect">
            <a:avLst/>
          </a:prstGeom>
          <a:noFill/>
        </p:spPr>
        <p:txBody>
          <a:bodyPr wrap="square" rtlCol="0">
            <a:spAutoFit/>
          </a:bodyPr>
          <a:lstStyle/>
          <a:p>
            <a:r>
              <a:rPr lang="zh-CN" altLang="en-US">
                <a:solidFill>
                  <a:srgbClr val="FF0000"/>
                </a:solidFill>
                <a:latin typeface="Calibri" panose="020F0502020204030204" charset="0"/>
              </a:rPr>
              <a:t>①</a:t>
            </a:r>
          </a:p>
        </p:txBody>
      </p:sp>
      <p:sp>
        <p:nvSpPr>
          <p:cNvPr id="7" name="矩形 6"/>
          <p:cNvSpPr/>
          <p:nvPr/>
        </p:nvSpPr>
        <p:spPr>
          <a:xfrm>
            <a:off x="950595" y="779780"/>
            <a:ext cx="523240" cy="156845"/>
          </a:xfrm>
          <a:prstGeom prst="rect">
            <a:avLst/>
          </a:prstGeom>
          <a:noFill/>
          <a:ln>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024120" y="1158240"/>
            <a:ext cx="720090" cy="334010"/>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6"/>
            </p:custDataLst>
          </p:nvPr>
        </p:nvSpPr>
        <p:spPr>
          <a:xfrm>
            <a:off x="5666105" y="991235"/>
            <a:ext cx="403225" cy="368300"/>
          </a:xfrm>
          <a:prstGeom prst="rect">
            <a:avLst/>
          </a:prstGeom>
          <a:noFill/>
        </p:spPr>
        <p:txBody>
          <a:bodyPr wrap="square" rtlCol="0">
            <a:spAutoFit/>
          </a:bodyPr>
          <a:lstStyle/>
          <a:p>
            <a:r>
              <a:rPr lang="zh-CN" altLang="en-US">
                <a:solidFill>
                  <a:srgbClr val="FF0000"/>
                </a:solidFill>
                <a:latin typeface="Calibri" panose="020F0502020204030204" charset="0"/>
              </a:rPr>
              <a:t>②</a:t>
            </a:r>
          </a:p>
        </p:txBody>
      </p:sp>
      <p:sp>
        <p:nvSpPr>
          <p:cNvPr id="11" name="文本框 10"/>
          <p:cNvSpPr txBox="1"/>
          <p:nvPr>
            <p:custDataLst>
              <p:tags r:id="rId7"/>
            </p:custDataLst>
          </p:nvPr>
        </p:nvSpPr>
        <p:spPr>
          <a:xfrm>
            <a:off x="9847580" y="1449705"/>
            <a:ext cx="403225" cy="368300"/>
          </a:xfrm>
          <a:prstGeom prst="rect">
            <a:avLst/>
          </a:prstGeom>
          <a:noFill/>
        </p:spPr>
        <p:txBody>
          <a:bodyPr wrap="square" rtlCol="0">
            <a:spAutoFit/>
          </a:bodyPr>
          <a:lstStyle/>
          <a:p>
            <a:r>
              <a:rPr lang="zh-CN" altLang="en-US">
                <a:solidFill>
                  <a:srgbClr val="FF0000"/>
                </a:solidFill>
                <a:latin typeface="Calibri" panose="020F0502020204030204" charset="0"/>
              </a:rPr>
              <a:t>③</a:t>
            </a:r>
          </a:p>
        </p:txBody>
      </p:sp>
      <p:sp>
        <p:nvSpPr>
          <p:cNvPr id="12" name="矩形 11"/>
          <p:cNvSpPr/>
          <p:nvPr/>
        </p:nvSpPr>
        <p:spPr>
          <a:xfrm>
            <a:off x="10353675" y="1294765"/>
            <a:ext cx="1243330" cy="715645"/>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项目事项变更申请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150114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288184" y="1893943"/>
            <a:ext cx="8488480" cy="1016367"/>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t>项目</a:t>
            </a:r>
            <a:r>
              <a:rPr lang="zh-CN" altLang="en-US" dirty="0"/>
              <a:t>立项审核通过以后，科研人员可以在已立项项目管理列表查看立项项目信息</a:t>
            </a:r>
            <a:r>
              <a:rPr lang="zh-CN" altLang="en-US" dirty="0" smtClean="0"/>
              <a:t>。</a:t>
            </a:r>
            <a:endParaRPr lang="en-US" altLang="zh-CN" dirty="0"/>
          </a:p>
          <a:p>
            <a:endParaRPr lang="zh-CN" altLang="en-US" dirty="0"/>
          </a:p>
        </p:txBody>
      </p:sp>
      <p:pic>
        <p:nvPicPr>
          <p:cNvPr id="2" name="图片 1"/>
          <p:cNvPicPr>
            <a:picLocks noChangeAspect="1"/>
          </p:cNvPicPr>
          <p:nvPr/>
        </p:nvPicPr>
        <p:blipFill rotWithShape="1">
          <a:blip r:embed="rId5"/>
          <a:srcRect t="-1" r="15697" b="-760"/>
          <a:stretch>
            <a:fillRect/>
          </a:stretch>
        </p:blipFill>
        <p:spPr>
          <a:xfrm>
            <a:off x="264640" y="804730"/>
            <a:ext cx="2846029" cy="3099008"/>
          </a:xfrm>
          <a:prstGeom prst="rect">
            <a:avLst/>
          </a:prstGeom>
          <a:ln>
            <a:noFill/>
          </a:ln>
          <a:effectLst>
            <a:outerShdw blurRad="190500" algn="tl" rotWithShape="0">
              <a:srgbClr val="000000">
                <a:alpha val="70000"/>
              </a:srgbClr>
            </a:outerShdw>
          </a:effectLst>
        </p:spPr>
      </p:pic>
      <p:pic>
        <p:nvPicPr>
          <p:cNvPr id="10" name="图片 9"/>
          <p:cNvPicPr>
            <a:picLocks noChangeAspect="1"/>
          </p:cNvPicPr>
          <p:nvPr/>
        </p:nvPicPr>
        <p:blipFill>
          <a:blip r:embed="rId6"/>
          <a:stretch>
            <a:fillRect/>
          </a:stretch>
        </p:blipFill>
        <p:spPr>
          <a:xfrm>
            <a:off x="264640" y="4013142"/>
            <a:ext cx="12016601" cy="2097101"/>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b="1000"/>
          </a:stretch>
        </a:blipFill>
        <a:effectLst/>
      </p:bgPr>
    </p:bg>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FF0000"/>
                </a:solidFill>
                <a:effectLst>
                  <a:outerShdw blurRad="38100" dist="19050" dir="2700000" algn="tl" rotWithShape="0">
                    <a:schemeClr val="dk1">
                      <a:alpha val="40000"/>
                    </a:schemeClr>
                  </a:outerShdw>
                </a:effectLst>
              </a:rPr>
              <a:t>项目事项</a:t>
            </a:r>
            <a:r>
              <a:rPr lang="zh-CN" altLang="en-US" sz="2000" b="1" dirty="0" smtClean="0">
                <a:solidFill>
                  <a:srgbClr val="FF0000"/>
                </a:solidFill>
                <a:effectLst>
                  <a:outerShdw blurRad="38100" dist="19050" dir="2700000" algn="tl" rotWithShape="0">
                    <a:schemeClr val="dk1">
                      <a:alpha val="40000"/>
                    </a:schemeClr>
                  </a:outerShdw>
                </a:effectLst>
              </a:rPr>
              <a:t>变更申请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150114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427038" y="3545675"/>
            <a:ext cx="11453341" cy="993074"/>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1">
                <a:solidFill>
                  <a:srgbClr val="0070C0"/>
                </a:solidFill>
                <a:latin typeface="+mn-ea"/>
              </a:defRPr>
            </a:lvl1pPr>
          </a:lstStyle>
          <a:p>
            <a:r>
              <a:rPr lang="zh-CN" altLang="en-US" b="0" dirty="0"/>
              <a:t>对于已立项项目，如果项目信息有所变动，科研人员可以在操作列</a:t>
            </a:r>
            <a:r>
              <a:rPr lang="zh-CN" altLang="en-US" b="0" dirty="0" smtClean="0"/>
              <a:t>点击“事项变更”，</a:t>
            </a:r>
            <a:r>
              <a:rPr lang="zh-CN" altLang="en-US" b="0" dirty="0"/>
              <a:t>可以对项目信息进行更改，并提交审核。</a:t>
            </a:r>
            <a:endParaRPr lang="en-US" altLang="zh-CN" b="0" dirty="0"/>
          </a:p>
        </p:txBody>
      </p:sp>
      <p:pic>
        <p:nvPicPr>
          <p:cNvPr id="6" name="图片 5"/>
          <p:cNvPicPr>
            <a:picLocks noChangeAspect="1"/>
          </p:cNvPicPr>
          <p:nvPr/>
        </p:nvPicPr>
        <p:blipFill>
          <a:blip r:embed="rId6"/>
          <a:stretch>
            <a:fillRect/>
          </a:stretch>
        </p:blipFill>
        <p:spPr>
          <a:xfrm>
            <a:off x="303703" y="1173769"/>
            <a:ext cx="11576676" cy="171906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FF0000"/>
                </a:solidFill>
                <a:effectLst>
                  <a:outerShdw blurRad="38100" dist="19050" dir="2700000" algn="tl" rotWithShape="0">
                    <a:schemeClr val="dk1">
                      <a:alpha val="40000"/>
                    </a:schemeClr>
                  </a:outerShdw>
                </a:effectLst>
              </a:rPr>
              <a:t>项目事项</a:t>
            </a:r>
            <a:r>
              <a:rPr lang="zh-CN" altLang="en-US" sz="2000" b="1" dirty="0" smtClean="0">
                <a:solidFill>
                  <a:srgbClr val="FF0000"/>
                </a:solidFill>
                <a:effectLst>
                  <a:outerShdw blurRad="38100" dist="19050" dir="2700000" algn="tl" rotWithShape="0">
                    <a:schemeClr val="dk1">
                      <a:alpha val="40000"/>
                    </a:schemeClr>
                  </a:outerShdw>
                </a:effectLst>
              </a:rPr>
              <a:t>变更申请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150114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5"/>
          <a:stretch>
            <a:fillRect/>
          </a:stretch>
        </p:blipFill>
        <p:spPr>
          <a:xfrm>
            <a:off x="451486" y="751207"/>
            <a:ext cx="11079480" cy="5440342"/>
          </a:xfrm>
          <a:prstGeom prst="rect">
            <a:avLst/>
          </a:prstGeom>
        </p:spPr>
      </p:pic>
      <p:sp>
        <p:nvSpPr>
          <p:cNvPr id="9" name="文本框 8"/>
          <p:cNvSpPr txBox="1"/>
          <p:nvPr/>
        </p:nvSpPr>
        <p:spPr>
          <a:xfrm>
            <a:off x="4325843" y="3077783"/>
            <a:ext cx="3825551" cy="369332"/>
          </a:xfrm>
          <a:prstGeom prst="rect">
            <a:avLst/>
          </a:prstGeom>
          <a:noFill/>
        </p:spPr>
        <p:txBody>
          <a:bodyPr wrap="square" rtlCol="0">
            <a:spAutoFit/>
          </a:bodyPr>
          <a:lstStyle/>
          <a:p>
            <a:r>
              <a:rPr lang="zh-CN" altLang="en-US" dirty="0" smtClean="0">
                <a:solidFill>
                  <a:srgbClr val="FF0000"/>
                </a:solidFill>
              </a:rPr>
              <a:t>项目事项变更申请页面</a:t>
            </a:r>
            <a:endParaRPr lang="zh-CN" altLang="en-US" dirty="0">
              <a:solidFill>
                <a:srgbClr val="FF0000"/>
              </a:solidFill>
            </a:endParaRPr>
          </a:p>
        </p:txBody>
      </p:sp>
      <p:sp>
        <p:nvSpPr>
          <p:cNvPr id="8" name="文本框 7"/>
          <p:cNvSpPr txBox="1"/>
          <p:nvPr/>
        </p:nvSpPr>
        <p:spPr>
          <a:xfrm>
            <a:off x="497205" y="6278338"/>
            <a:ext cx="10875786" cy="548675"/>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t>点击提交，项目事项变更申请进入审批流程。</a:t>
            </a:r>
            <a:endParaRPr lang="en-US" altLang="zh-CN"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FF0000"/>
                </a:solidFill>
                <a:effectLst>
                  <a:outerShdw blurRad="38100" dist="19050" dir="2700000" algn="tl" rotWithShape="0">
                    <a:schemeClr val="dk1">
                      <a:alpha val="40000"/>
                    </a:schemeClr>
                  </a:outerShdw>
                </a:effectLst>
              </a:rPr>
              <a:t>项目事项</a:t>
            </a:r>
            <a:r>
              <a:rPr lang="zh-CN" altLang="en-US" sz="2000" b="1" dirty="0" smtClean="0">
                <a:solidFill>
                  <a:srgbClr val="FF0000"/>
                </a:solidFill>
                <a:effectLst>
                  <a:outerShdw blurRad="38100" dist="19050" dir="2700000" algn="tl" rotWithShape="0">
                    <a:schemeClr val="dk1">
                      <a:alpha val="40000"/>
                    </a:schemeClr>
                  </a:outerShdw>
                </a:effectLst>
              </a:rPr>
              <a:t>变更申请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150114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34168" y="4844581"/>
            <a:ext cx="11486833" cy="1884280"/>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a:t>      事项变更的审核通过之后，科研人员可以在已立项列表查看项目信息，通过</a:t>
            </a:r>
            <a:r>
              <a:rPr lang="zh-CN" altLang="en-US" dirty="0" smtClean="0"/>
              <a:t>点击“过程记录”即</a:t>
            </a:r>
            <a:r>
              <a:rPr lang="zh-CN" altLang="en-US" dirty="0"/>
              <a:t>可查看项目信息变更过程的记录</a:t>
            </a:r>
            <a:r>
              <a:rPr lang="zh-CN" altLang="en-US" dirty="0" smtClean="0"/>
              <a:t>。</a:t>
            </a:r>
            <a:endParaRPr lang="en-US" altLang="zh-CN" dirty="0" smtClean="0"/>
          </a:p>
          <a:p>
            <a:r>
              <a:rPr lang="en-US" altLang="zh-CN" dirty="0"/>
              <a:t> </a:t>
            </a:r>
            <a:r>
              <a:rPr lang="en-US" altLang="zh-CN" dirty="0" smtClean="0"/>
              <a:t>    </a:t>
            </a:r>
            <a:r>
              <a:rPr lang="zh-CN" altLang="en-US" dirty="0" smtClean="0"/>
              <a:t>在这个过程记录中不仅包含变更内容记录，另外还有经费上账记录、经费外拨记录、预算调整记录、上账纠错记录、项目延期记录等。</a:t>
            </a:r>
            <a:endParaRPr lang="en-US" altLang="zh-CN" dirty="0" smtClean="0"/>
          </a:p>
          <a:p>
            <a:endParaRPr lang="en-US" altLang="zh-CN" dirty="0"/>
          </a:p>
        </p:txBody>
      </p:sp>
      <p:pic>
        <p:nvPicPr>
          <p:cNvPr id="6" name="图片 5"/>
          <p:cNvPicPr>
            <a:picLocks noChangeAspect="1"/>
          </p:cNvPicPr>
          <p:nvPr/>
        </p:nvPicPr>
        <p:blipFill>
          <a:blip r:embed="rId5"/>
          <a:stretch>
            <a:fillRect/>
          </a:stretch>
        </p:blipFill>
        <p:spPr>
          <a:xfrm>
            <a:off x="631130" y="766445"/>
            <a:ext cx="10610850" cy="2352675"/>
          </a:xfrm>
          <a:prstGeom prst="rect">
            <a:avLst/>
          </a:prstGeom>
          <a:ln>
            <a:noFill/>
          </a:ln>
          <a:effectLst>
            <a:outerShdw blurRad="190500" algn="tl" rotWithShape="0">
              <a:srgbClr val="000000">
                <a:alpha val="70000"/>
              </a:srgbClr>
            </a:outerShdw>
          </a:effectLst>
        </p:spPr>
      </p:pic>
      <p:pic>
        <p:nvPicPr>
          <p:cNvPr id="9" name="图片 8"/>
          <p:cNvPicPr>
            <a:picLocks noChangeAspect="1"/>
          </p:cNvPicPr>
          <p:nvPr/>
        </p:nvPicPr>
        <p:blipFill>
          <a:blip r:embed="rId6"/>
          <a:stretch>
            <a:fillRect/>
          </a:stretch>
        </p:blipFill>
        <p:spPr>
          <a:xfrm>
            <a:off x="334168" y="3173262"/>
            <a:ext cx="11458575" cy="16002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431345"/>
          <p:cNvPicPr>
            <a:picLocks noChangeAspect="1"/>
          </p:cNvPicPr>
          <p:nvPr>
            <p:custDataLst>
              <p:tags r:id="rId1"/>
            </p:custDataLst>
          </p:nvPr>
        </p:nvPicPr>
        <p:blipFill>
          <a:blip r:embed="rId5"/>
          <a:srcRect l="23749" t="-263" r="57228" b="263"/>
          <a:stretch>
            <a:fillRect/>
          </a:stretch>
        </p:blipFill>
        <p:spPr>
          <a:xfrm>
            <a:off x="0" y="-22860"/>
            <a:ext cx="3590290" cy="6881495"/>
          </a:xfrm>
          <a:prstGeom prst="rect">
            <a:avLst/>
          </a:prstGeom>
        </p:spPr>
      </p:pic>
      <p:sp>
        <p:nvSpPr>
          <p:cNvPr id="8" name="矩形 7"/>
          <p:cNvSpPr/>
          <p:nvPr userDrawn="1">
            <p:custDataLst>
              <p:tags r:id="rId2"/>
            </p:custDataLst>
          </p:nvPr>
        </p:nvSpPr>
        <p:spPr>
          <a:xfrm>
            <a:off x="3201670" y="1821180"/>
            <a:ext cx="8994775" cy="320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877060" y="2143760"/>
            <a:ext cx="2933065" cy="2570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smtClean="0">
                <a:ln w="19050">
                  <a:solidFill>
                    <a:schemeClr val="bg1"/>
                  </a:solidFill>
                </a:ln>
                <a:noFill/>
                <a:latin typeface="Arial Black" panose="020B0A04020102020204" charset="0"/>
                <a:cs typeface="Arial Black" panose="020B0A04020102020204" charset="0"/>
                <a:sym typeface="+mn-ea"/>
              </a:rPr>
              <a:t>07</a:t>
            </a:r>
            <a:endParaRPr lang="en-US" altLang="zh-CN" sz="12000" dirty="0">
              <a:ln w="19050">
                <a:solidFill>
                  <a:schemeClr val="bg1"/>
                </a:solidFill>
              </a:ln>
              <a:noFill/>
              <a:latin typeface="Arial Black" panose="020B0A04020102020204" charset="0"/>
              <a:cs typeface="Arial Black" panose="020B0A04020102020204" charset="0"/>
              <a:sym typeface="+mn-ea"/>
            </a:endParaRPr>
          </a:p>
        </p:txBody>
      </p:sp>
      <p:grpSp>
        <p:nvGrpSpPr>
          <p:cNvPr id="6" name="组合 5"/>
          <p:cNvGrpSpPr/>
          <p:nvPr/>
        </p:nvGrpSpPr>
        <p:grpSpPr>
          <a:xfrm>
            <a:off x="5349875" y="2289175"/>
            <a:ext cx="6842125" cy="1875155"/>
            <a:chOff x="6296" y="2892"/>
            <a:chExt cx="10775" cy="2953"/>
          </a:xfrm>
        </p:grpSpPr>
        <p:sp>
          <p:nvSpPr>
            <p:cNvPr id="4" name="文本框 3"/>
            <p:cNvSpPr txBox="1"/>
            <p:nvPr>
              <p:custDataLst>
                <p:tags r:id="rId3"/>
              </p:custDataLst>
            </p:nvPr>
          </p:nvSpPr>
          <p:spPr>
            <a:xfrm>
              <a:off x="6296" y="2892"/>
              <a:ext cx="10775" cy="1599"/>
            </a:xfrm>
            <a:prstGeom prst="rect">
              <a:avLst/>
            </a:prstGeom>
            <a:noFill/>
          </p:spPr>
          <p:txBody>
            <a:bodyPr wrap="square" rtlCol="0">
              <a:spAutoFit/>
            </a:bodyPr>
            <a:lstStyle/>
            <a:p>
              <a:pPr algn="just"/>
              <a:r>
                <a:rPr lang="zh-CN" altLang="en-US" sz="6000" b="1" dirty="0" smtClean="0">
                  <a:solidFill>
                    <a:srgbClr val="0B0E49"/>
                  </a:solidFill>
                  <a:sym typeface="+mn-ea"/>
                </a:rPr>
                <a:t>项目结题申请</a:t>
              </a:r>
              <a:endParaRPr lang="zh-CN" altLang="en-US" sz="6000" b="1" dirty="0">
                <a:solidFill>
                  <a:srgbClr val="0B0E49"/>
                </a:solidFill>
                <a:sym typeface="+mn-ea"/>
              </a:endParaRPr>
            </a:p>
          </p:txBody>
        </p:sp>
        <p:sp>
          <p:nvSpPr>
            <p:cNvPr id="3" name="文本框 2"/>
            <p:cNvSpPr txBox="1"/>
            <p:nvPr/>
          </p:nvSpPr>
          <p:spPr>
            <a:xfrm>
              <a:off x="6621" y="4658"/>
              <a:ext cx="6400" cy="434"/>
            </a:xfrm>
            <a:prstGeom prst="rect">
              <a:avLst/>
            </a:prstGeom>
            <a:noFill/>
          </p:spPr>
          <p:txBody>
            <a:bodyPr wrap="square" rtlCol="0">
              <a:spAutoFit/>
            </a:bodyPr>
            <a:lstStyle/>
            <a:p>
              <a:r>
                <a:rPr lang="en-US" altLang="zh-CN" sz="1200" dirty="0">
                  <a:solidFill>
                    <a:srgbClr val="626599"/>
                  </a:solidFill>
                  <a:sym typeface="+mn-ea"/>
                </a:rPr>
                <a:t>OVERVIEW OF ANNUAL WORK</a:t>
              </a:r>
            </a:p>
          </p:txBody>
        </p:sp>
        <p:cxnSp>
          <p:nvCxnSpPr>
            <p:cNvPr id="5" name="直接连接符 4"/>
            <p:cNvCxnSpPr/>
            <p:nvPr/>
          </p:nvCxnSpPr>
          <p:spPr>
            <a:xfrm>
              <a:off x="6747" y="5194"/>
              <a:ext cx="6792" cy="0"/>
            </a:xfrm>
            <a:prstGeom prst="line">
              <a:avLst/>
            </a:prstGeom>
            <a:ln>
              <a:solidFill>
                <a:srgbClr val="0B0E6B"/>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621" y="5386"/>
              <a:ext cx="6917" cy="459"/>
            </a:xfrm>
            <a:prstGeom prst="rect">
              <a:avLst/>
            </a:prstGeom>
            <a:noFill/>
          </p:spPr>
          <p:txBody>
            <a:bodyPr wrap="square" rtlCol="0">
              <a:spAutoFit/>
            </a:bodyPr>
            <a:lstStyle/>
            <a:p>
              <a:pPr>
                <a:lnSpc>
                  <a:spcPct val="130000"/>
                </a:lnSpc>
              </a:pPr>
              <a:endParaRPr lang="zh-CN" altLang="en-US" sz="1000" dirty="0">
                <a:solidFill>
                  <a:srgbClr val="8283A3"/>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FF0000"/>
                </a:solidFill>
                <a:effectLst>
                  <a:outerShdw blurRad="38100" dist="19050" dir="2700000" algn="tl" rotWithShape="0">
                    <a:schemeClr val="dk1">
                      <a:alpha val="40000"/>
                    </a:schemeClr>
                  </a:outerShdw>
                </a:effectLst>
              </a:rPr>
              <a:t>项目结题流程</a:t>
            </a:r>
          </a:p>
        </p:txBody>
      </p:sp>
      <p:cxnSp>
        <p:nvCxnSpPr>
          <p:cNvPr id="4" name="直接连接符 3"/>
          <p:cNvCxnSpPr/>
          <p:nvPr>
            <p:custDataLst>
              <p:tags r:id="rId3"/>
            </p:custDataLst>
          </p:nvPr>
        </p:nvCxnSpPr>
        <p:spPr>
          <a:xfrm>
            <a:off x="451485" y="695325"/>
            <a:ext cx="150114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5"/>
          <a:stretch>
            <a:fillRect/>
          </a:stretch>
        </p:blipFill>
        <p:spPr>
          <a:xfrm>
            <a:off x="497205" y="1138323"/>
            <a:ext cx="11381682" cy="5232703"/>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FF0000"/>
                </a:solidFill>
                <a:effectLst>
                  <a:outerShdw blurRad="38100" dist="19050" dir="2700000" algn="tl" rotWithShape="0">
                    <a:schemeClr val="dk1">
                      <a:alpha val="40000"/>
                    </a:schemeClr>
                  </a:outerShdw>
                </a:effectLst>
              </a:rPr>
              <a:t>项目结题申请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150114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5"/>
          <a:stretch>
            <a:fillRect/>
          </a:stretch>
        </p:blipFill>
        <p:spPr>
          <a:xfrm>
            <a:off x="2506980" y="976449"/>
            <a:ext cx="9497304" cy="3709988"/>
          </a:xfrm>
          <a:prstGeom prst="rect">
            <a:avLst/>
          </a:prstGeom>
        </p:spPr>
      </p:pic>
      <p:sp>
        <p:nvSpPr>
          <p:cNvPr id="10" name="文本框 9"/>
          <p:cNvSpPr txBox="1"/>
          <p:nvPr/>
        </p:nvSpPr>
        <p:spPr>
          <a:xfrm>
            <a:off x="370205" y="5003000"/>
            <a:ext cx="11453341" cy="588175"/>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1">
                <a:solidFill>
                  <a:srgbClr val="0070C0"/>
                </a:solidFill>
                <a:latin typeface="+mn-ea"/>
              </a:defRPr>
            </a:lvl1pPr>
          </a:lstStyle>
          <a:p>
            <a:r>
              <a:rPr lang="zh-CN" altLang="en-US" b="0" dirty="0" smtClean="0"/>
              <a:t>“在研”状态的项目通过“操作”按钮选择“项目结题”，进入到项目结题页面。</a:t>
            </a:r>
            <a:endParaRPr lang="en-US" altLang="zh-CN" b="0" dirty="0"/>
          </a:p>
        </p:txBody>
      </p:sp>
      <p:pic>
        <p:nvPicPr>
          <p:cNvPr id="11" name="图片 10"/>
          <p:cNvPicPr>
            <a:picLocks noChangeAspect="1"/>
          </p:cNvPicPr>
          <p:nvPr/>
        </p:nvPicPr>
        <p:blipFill>
          <a:blip r:embed="rId6"/>
          <a:stretch>
            <a:fillRect/>
          </a:stretch>
        </p:blipFill>
        <p:spPr>
          <a:xfrm>
            <a:off x="370205" y="1083008"/>
            <a:ext cx="1948755" cy="1699978"/>
          </a:xfrm>
          <a:prstGeom prst="rect">
            <a:avLst/>
          </a:prstGeom>
        </p:spPr>
      </p:pic>
      <p:sp>
        <p:nvSpPr>
          <p:cNvPr id="12" name="文本框 11"/>
          <p:cNvSpPr txBox="1"/>
          <p:nvPr/>
        </p:nvSpPr>
        <p:spPr>
          <a:xfrm>
            <a:off x="3668618" y="2801793"/>
            <a:ext cx="3825551" cy="369332"/>
          </a:xfrm>
          <a:prstGeom prst="rect">
            <a:avLst/>
          </a:prstGeom>
          <a:noFill/>
        </p:spPr>
        <p:txBody>
          <a:bodyPr wrap="square" rtlCol="0">
            <a:spAutoFit/>
          </a:bodyPr>
          <a:lstStyle/>
          <a:p>
            <a:r>
              <a:rPr lang="zh-CN" altLang="en-US" dirty="0" smtClean="0">
                <a:solidFill>
                  <a:srgbClr val="FF0000"/>
                </a:solidFill>
              </a:rPr>
              <a:t>项目结题页面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rgbClr val="FF0000"/>
                </a:solidFill>
                <a:effectLst>
                  <a:outerShdw blurRad="38100" dist="19050" dir="2700000" algn="tl" rotWithShape="0">
                    <a:schemeClr val="dk1">
                      <a:alpha val="40000"/>
                    </a:schemeClr>
                  </a:outerShdw>
                </a:effectLst>
              </a:rPr>
              <a:t>项目结题申请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150114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70205" y="5003000"/>
            <a:ext cx="11453341" cy="588175"/>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1">
                <a:solidFill>
                  <a:srgbClr val="0070C0"/>
                </a:solidFill>
                <a:latin typeface="+mn-ea"/>
              </a:defRPr>
            </a:lvl1pPr>
          </a:lstStyle>
          <a:p>
            <a:r>
              <a:rPr lang="zh-CN" altLang="en-US" b="0" dirty="0" smtClean="0"/>
              <a:t>“在研”状态的项目通过“操作”按钮选择“项目结题”，进入到项目结题页面。</a:t>
            </a:r>
            <a:endParaRPr lang="en-US" altLang="zh-CN" b="0" dirty="0"/>
          </a:p>
        </p:txBody>
      </p:sp>
      <p:sp>
        <p:nvSpPr>
          <p:cNvPr id="12" name="文本框 11"/>
          <p:cNvSpPr txBox="1"/>
          <p:nvPr/>
        </p:nvSpPr>
        <p:spPr>
          <a:xfrm>
            <a:off x="3668618" y="2801793"/>
            <a:ext cx="3825551" cy="369332"/>
          </a:xfrm>
          <a:prstGeom prst="rect">
            <a:avLst/>
          </a:prstGeom>
          <a:noFill/>
        </p:spPr>
        <p:txBody>
          <a:bodyPr wrap="square" rtlCol="0">
            <a:spAutoFit/>
          </a:bodyPr>
          <a:lstStyle/>
          <a:p>
            <a:r>
              <a:rPr lang="zh-CN" altLang="en-US" dirty="0" smtClean="0">
                <a:solidFill>
                  <a:srgbClr val="FF0000"/>
                </a:solidFill>
              </a:rPr>
              <a:t>项目结题页面</a:t>
            </a:r>
            <a:endParaRPr lang="zh-CN" altLang="en-US" dirty="0">
              <a:solidFill>
                <a:srgbClr val="FF0000"/>
              </a:solidFill>
            </a:endParaRPr>
          </a:p>
        </p:txBody>
      </p:sp>
      <p:pic>
        <p:nvPicPr>
          <p:cNvPr id="13" name="图片 12"/>
          <p:cNvPicPr>
            <a:picLocks noChangeAspect="1"/>
          </p:cNvPicPr>
          <p:nvPr/>
        </p:nvPicPr>
        <p:blipFill>
          <a:blip r:embed="rId5"/>
          <a:stretch>
            <a:fillRect/>
          </a:stretch>
        </p:blipFill>
        <p:spPr>
          <a:xfrm>
            <a:off x="176847" y="1083008"/>
            <a:ext cx="11801475" cy="4962525"/>
          </a:xfrm>
          <a:prstGeom prst="rect">
            <a:avLst/>
          </a:prstGeom>
        </p:spPr>
      </p:pic>
      <p:sp>
        <p:nvSpPr>
          <p:cNvPr id="14" name="文本框 13"/>
          <p:cNvSpPr txBox="1"/>
          <p:nvPr/>
        </p:nvSpPr>
        <p:spPr>
          <a:xfrm>
            <a:off x="195262" y="6045533"/>
            <a:ext cx="11453341" cy="588175"/>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1">
                <a:solidFill>
                  <a:srgbClr val="0070C0"/>
                </a:solidFill>
                <a:latin typeface="+mn-ea"/>
              </a:defRPr>
            </a:lvl1pPr>
          </a:lstStyle>
          <a:p>
            <a:r>
              <a:rPr lang="zh-CN" altLang="en-US" b="0" dirty="0">
                <a:sym typeface="+mn-ea"/>
              </a:rPr>
              <a:t>勾选</a:t>
            </a:r>
            <a:r>
              <a:rPr lang="zh-CN" altLang="en-US" b="0" dirty="0" smtClean="0">
                <a:sym typeface="+mn-ea"/>
              </a:rPr>
              <a:t>“结题承诺”</a:t>
            </a:r>
            <a:r>
              <a:rPr lang="zh-CN" altLang="en-US" b="0" dirty="0">
                <a:sym typeface="+mn-ea"/>
              </a:rPr>
              <a:t>，点击“提交”</a:t>
            </a:r>
            <a:r>
              <a:rPr lang="zh-CN" altLang="en-US" b="0" dirty="0" smtClean="0">
                <a:sym typeface="+mn-ea"/>
              </a:rPr>
              <a:t>按钮，项目结题申请</a:t>
            </a:r>
            <a:r>
              <a:rPr lang="zh-CN" altLang="en-US" b="0" dirty="0">
                <a:sym typeface="+mn-ea"/>
              </a:rPr>
              <a:t>进入审批</a:t>
            </a:r>
            <a:r>
              <a:rPr lang="zh-CN" altLang="en-US" b="0" dirty="0" smtClean="0">
                <a:sym typeface="+mn-ea"/>
              </a:rPr>
              <a:t>流程。</a:t>
            </a:r>
            <a:endParaRPr lang="en-US" altLang="zh-CN" b="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431345"/>
          <p:cNvPicPr>
            <a:picLocks noChangeAspect="1"/>
          </p:cNvPicPr>
          <p:nvPr>
            <p:custDataLst>
              <p:tags r:id="rId1"/>
            </p:custDataLst>
          </p:nvPr>
        </p:nvPicPr>
        <p:blipFill>
          <a:blip r:embed="rId5"/>
          <a:srcRect l="23749" t="-263" r="57228" b="263"/>
          <a:stretch>
            <a:fillRect/>
          </a:stretch>
        </p:blipFill>
        <p:spPr>
          <a:xfrm>
            <a:off x="0" y="-22860"/>
            <a:ext cx="3590290" cy="6881495"/>
          </a:xfrm>
          <a:prstGeom prst="rect">
            <a:avLst/>
          </a:prstGeom>
        </p:spPr>
      </p:pic>
      <p:sp>
        <p:nvSpPr>
          <p:cNvPr id="8" name="矩形 7"/>
          <p:cNvSpPr/>
          <p:nvPr userDrawn="1">
            <p:custDataLst>
              <p:tags r:id="rId2"/>
            </p:custDataLst>
          </p:nvPr>
        </p:nvSpPr>
        <p:spPr>
          <a:xfrm>
            <a:off x="3201670" y="1821180"/>
            <a:ext cx="8994775" cy="320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877060" y="2143760"/>
            <a:ext cx="2933065" cy="2570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smtClean="0">
                <a:ln w="19050">
                  <a:solidFill>
                    <a:schemeClr val="bg1"/>
                  </a:solidFill>
                </a:ln>
                <a:noFill/>
                <a:latin typeface="Arial Black" panose="020B0A04020102020204" charset="0"/>
                <a:cs typeface="Arial Black" panose="020B0A04020102020204" charset="0"/>
                <a:sym typeface="+mn-ea"/>
              </a:rPr>
              <a:t>08</a:t>
            </a:r>
            <a:endParaRPr lang="en-US" altLang="zh-CN" sz="12000" dirty="0">
              <a:ln w="19050">
                <a:solidFill>
                  <a:schemeClr val="bg1"/>
                </a:solidFill>
              </a:ln>
              <a:noFill/>
              <a:latin typeface="Arial Black" panose="020B0A04020102020204" charset="0"/>
              <a:cs typeface="Arial Black" panose="020B0A04020102020204" charset="0"/>
              <a:sym typeface="+mn-ea"/>
            </a:endParaRPr>
          </a:p>
        </p:txBody>
      </p:sp>
      <p:grpSp>
        <p:nvGrpSpPr>
          <p:cNvPr id="6" name="组合 5"/>
          <p:cNvGrpSpPr/>
          <p:nvPr/>
        </p:nvGrpSpPr>
        <p:grpSpPr>
          <a:xfrm>
            <a:off x="5178425" y="2527300"/>
            <a:ext cx="6846570" cy="1616075"/>
            <a:chOff x="6296" y="2892"/>
            <a:chExt cx="8384" cy="2953"/>
          </a:xfrm>
        </p:grpSpPr>
        <p:sp>
          <p:nvSpPr>
            <p:cNvPr id="4" name="文本框 3"/>
            <p:cNvSpPr txBox="1"/>
            <p:nvPr>
              <p:custDataLst>
                <p:tags r:id="rId3"/>
              </p:custDataLst>
            </p:nvPr>
          </p:nvSpPr>
          <p:spPr>
            <a:xfrm>
              <a:off x="6296" y="2892"/>
              <a:ext cx="8384" cy="1743"/>
            </a:xfrm>
            <a:prstGeom prst="rect">
              <a:avLst/>
            </a:prstGeom>
            <a:noFill/>
          </p:spPr>
          <p:txBody>
            <a:bodyPr wrap="square" rtlCol="0">
              <a:spAutoFit/>
            </a:bodyPr>
            <a:lstStyle/>
            <a:p>
              <a:r>
                <a:rPr lang="zh-CN" altLang="en-US" sz="5600" b="1" dirty="0" smtClean="0">
                  <a:solidFill>
                    <a:srgbClr val="0B0E49"/>
                  </a:solidFill>
                  <a:sym typeface="+mn-ea"/>
                </a:rPr>
                <a:t>其他用印申请</a:t>
              </a:r>
              <a:endParaRPr lang="zh-CN" altLang="en-US" sz="5600" b="1" dirty="0">
                <a:solidFill>
                  <a:srgbClr val="0B0E49"/>
                </a:solidFill>
                <a:sym typeface="+mn-ea"/>
              </a:endParaRPr>
            </a:p>
          </p:txBody>
        </p:sp>
        <p:sp>
          <p:nvSpPr>
            <p:cNvPr id="3" name="文本框 2"/>
            <p:cNvSpPr txBox="1"/>
            <p:nvPr/>
          </p:nvSpPr>
          <p:spPr>
            <a:xfrm>
              <a:off x="6621" y="4658"/>
              <a:ext cx="6400" cy="434"/>
            </a:xfrm>
            <a:prstGeom prst="rect">
              <a:avLst/>
            </a:prstGeom>
            <a:noFill/>
          </p:spPr>
          <p:txBody>
            <a:bodyPr wrap="square" rtlCol="0">
              <a:spAutoFit/>
            </a:bodyPr>
            <a:lstStyle/>
            <a:p>
              <a:r>
                <a:rPr lang="en-US" altLang="zh-CN" sz="1200" dirty="0">
                  <a:solidFill>
                    <a:srgbClr val="626599"/>
                  </a:solidFill>
                  <a:sym typeface="+mn-ea"/>
                </a:rPr>
                <a:t>OVERVIEW OF ANNUAL WORK</a:t>
              </a:r>
            </a:p>
          </p:txBody>
        </p:sp>
        <p:cxnSp>
          <p:nvCxnSpPr>
            <p:cNvPr id="5" name="直接连接符 4"/>
            <p:cNvCxnSpPr/>
            <p:nvPr/>
          </p:nvCxnSpPr>
          <p:spPr>
            <a:xfrm>
              <a:off x="6747" y="5194"/>
              <a:ext cx="6792" cy="0"/>
            </a:xfrm>
            <a:prstGeom prst="line">
              <a:avLst/>
            </a:prstGeom>
            <a:ln>
              <a:solidFill>
                <a:srgbClr val="0B0E6B"/>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621" y="5386"/>
              <a:ext cx="6917" cy="459"/>
            </a:xfrm>
            <a:prstGeom prst="rect">
              <a:avLst/>
            </a:prstGeom>
            <a:noFill/>
          </p:spPr>
          <p:txBody>
            <a:bodyPr wrap="square" rtlCol="0">
              <a:spAutoFit/>
            </a:bodyPr>
            <a:lstStyle/>
            <a:p>
              <a:pPr>
                <a:lnSpc>
                  <a:spcPct val="130000"/>
                </a:lnSpc>
              </a:pPr>
              <a:endParaRPr lang="zh-CN" altLang="en-US" sz="1000" dirty="0">
                <a:solidFill>
                  <a:srgbClr val="8283A3"/>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51485" y="199390"/>
            <a:ext cx="5903595" cy="36893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FF0000"/>
                </a:solidFill>
                <a:effectLst>
                  <a:outerShdw blurRad="38100" dist="19050" dir="2700000" algn="tl" rotWithShape="0">
                    <a:schemeClr val="dk1">
                      <a:alpha val="40000"/>
                    </a:schemeClr>
                  </a:outerShdw>
                </a:effectLst>
              </a:rPr>
              <a:t>其他</a:t>
            </a:r>
            <a:r>
              <a:rPr lang="zh-CN" altLang="en-US" sz="2000" b="1" dirty="0" smtClean="0">
                <a:solidFill>
                  <a:srgbClr val="FF0000"/>
                </a:solidFill>
                <a:effectLst>
                  <a:outerShdw blurRad="38100" dist="19050" dir="2700000" algn="tl" rotWithShape="0">
                    <a:schemeClr val="dk1">
                      <a:alpha val="40000"/>
                    </a:schemeClr>
                  </a:outerShdw>
                </a:effectLst>
              </a:rPr>
              <a:t>用印流程</a:t>
            </a: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819" y="945834"/>
            <a:ext cx="11581429" cy="472857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6"/>
          <p:cNvSpPr>
            <a:spLocks noGrp="1"/>
          </p:cNvSpPr>
          <p:nvPr>
            <p:custDataLst>
              <p:tags r:id="rId1"/>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系统</a:t>
            </a:r>
            <a:r>
              <a:rPr lang="zh-CN" altLang="en-US" sz="2000" b="1" dirty="0" smtClean="0">
                <a:solidFill>
                  <a:srgbClr val="FF0000"/>
                </a:solidFill>
                <a:effectLst>
                  <a:outerShdw blurRad="38100" dist="19050" dir="2700000" algn="tl" rotWithShape="0">
                    <a:schemeClr val="dk1">
                      <a:alpha val="40000"/>
                    </a:schemeClr>
                  </a:outerShdw>
                </a:effectLst>
              </a:rPr>
              <a:t>登录</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2"/>
            </p:custDataLst>
          </p:nvPr>
        </p:nvCxnSpPr>
        <p:spPr>
          <a:xfrm>
            <a:off x="451485" y="695325"/>
            <a:ext cx="27559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16890" y="766048"/>
            <a:ext cx="2085975" cy="369332"/>
          </a:xfrm>
          <a:prstGeom prst="rect">
            <a:avLst/>
          </a:prstGeom>
          <a:noFill/>
        </p:spPr>
        <p:txBody>
          <a:bodyPr wrap="square" rtlCol="0">
            <a:spAutoFit/>
          </a:bodyPr>
          <a:lstStyle/>
          <a:p>
            <a:r>
              <a:rPr lang="zh-CN" altLang="en-US" dirty="0" smtClean="0"/>
              <a:t>系统首页</a:t>
            </a:r>
            <a:endParaRPr lang="zh-CN" altLang="en-US" dirty="0"/>
          </a:p>
        </p:txBody>
      </p:sp>
      <p:pic>
        <p:nvPicPr>
          <p:cNvPr id="5" name="图片 4"/>
          <p:cNvPicPr>
            <a:picLocks noChangeAspect="1"/>
          </p:cNvPicPr>
          <p:nvPr/>
        </p:nvPicPr>
        <p:blipFill>
          <a:blip r:embed="rId4"/>
          <a:stretch>
            <a:fillRect/>
          </a:stretch>
        </p:blipFill>
        <p:spPr>
          <a:xfrm>
            <a:off x="516890" y="1135380"/>
            <a:ext cx="11062739" cy="558898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其他用印申请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5335905" y="1271349"/>
            <a:ext cx="6856095" cy="2041458"/>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a:sym typeface="+mn-ea"/>
              </a:rPr>
              <a:t>依次点击菜单“其他用印审批”</a:t>
            </a:r>
            <a:r>
              <a:rPr lang="en-US" altLang="zh-CN" dirty="0">
                <a:sym typeface="+mn-ea"/>
              </a:rPr>
              <a:t>-&gt;</a:t>
            </a:r>
            <a:r>
              <a:rPr lang="zh-CN" altLang="en-US" dirty="0">
                <a:sym typeface="+mn-ea"/>
              </a:rPr>
              <a:t>“科发院其他用印”</a:t>
            </a:r>
            <a:r>
              <a:rPr lang="en-US" altLang="zh-CN" dirty="0">
                <a:sym typeface="+mn-ea"/>
              </a:rPr>
              <a:t/>
            </a:r>
            <a:br>
              <a:rPr lang="en-US" altLang="zh-CN" dirty="0">
                <a:sym typeface="+mn-ea"/>
              </a:rPr>
            </a:br>
            <a:r>
              <a:rPr lang="en-US" altLang="zh-CN" dirty="0">
                <a:sym typeface="+mn-ea"/>
              </a:rPr>
              <a:t>-&gt;</a:t>
            </a:r>
            <a:r>
              <a:rPr lang="zh-CN" altLang="en-US" dirty="0">
                <a:sym typeface="+mn-ea"/>
              </a:rPr>
              <a:t>“其他用印申请”，进入其他用印申请列表页面。</a:t>
            </a:r>
            <a:endParaRPr lang="en-US" altLang="zh-CN" dirty="0">
              <a:sym typeface="+mn-ea"/>
            </a:endParaRPr>
          </a:p>
          <a:p>
            <a:r>
              <a:rPr lang="zh-CN" altLang="en-US" dirty="0" smtClean="0"/>
              <a:t>科研</a:t>
            </a:r>
            <a:r>
              <a:rPr lang="zh-CN" altLang="en-US" dirty="0"/>
              <a:t>人员可以通过系统分别申请科发院、转化中心、科技奖励其他用印，</a:t>
            </a:r>
            <a:r>
              <a:rPr lang="zh-CN" altLang="en-US" dirty="0" smtClean="0"/>
              <a:t>点击“发起用印申请”按钮，进行用印申请。</a:t>
            </a:r>
            <a:endParaRPr lang="en-US" altLang="zh-CN" dirty="0"/>
          </a:p>
        </p:txBody>
      </p:sp>
      <p:pic>
        <p:nvPicPr>
          <p:cNvPr id="6" name="图片 5"/>
          <p:cNvPicPr>
            <a:picLocks noChangeAspect="1"/>
          </p:cNvPicPr>
          <p:nvPr/>
        </p:nvPicPr>
        <p:blipFill>
          <a:blip r:embed="rId5"/>
          <a:stretch>
            <a:fillRect/>
          </a:stretch>
        </p:blipFill>
        <p:spPr>
          <a:xfrm>
            <a:off x="207328" y="742692"/>
            <a:ext cx="4933314" cy="2570115"/>
          </a:xfrm>
          <a:prstGeom prst="rect">
            <a:avLst/>
          </a:prstGeom>
          <a:ln>
            <a:noFill/>
          </a:ln>
          <a:effectLst>
            <a:outerShdw blurRad="190500" algn="tl" rotWithShape="0">
              <a:srgbClr val="000000">
                <a:alpha val="70000"/>
              </a:srgbClr>
            </a:outerShdw>
          </a:effectLst>
        </p:spPr>
      </p:pic>
      <p:pic>
        <p:nvPicPr>
          <p:cNvPr id="8" name="图片 7"/>
          <p:cNvPicPr>
            <a:picLocks noChangeAspect="1"/>
          </p:cNvPicPr>
          <p:nvPr/>
        </p:nvPicPr>
        <p:blipFill rotWithShape="1">
          <a:blip r:embed="rId6"/>
          <a:srcRect l="36096" b="842"/>
          <a:stretch>
            <a:fillRect/>
          </a:stretch>
        </p:blipFill>
        <p:spPr>
          <a:xfrm>
            <a:off x="207328" y="3803662"/>
            <a:ext cx="10620375" cy="2252511"/>
          </a:xfrm>
          <a:prstGeom prst="rect">
            <a:avLst/>
          </a:prstGeom>
          <a:ln>
            <a:noFill/>
          </a:ln>
          <a:effectLst>
            <a:outerShdw blurRad="190500" algn="tl" rotWithShape="0">
              <a:srgbClr val="000000">
                <a:alpha val="70000"/>
              </a:srgbClr>
            </a:outerShdw>
          </a:effectLst>
        </p:spPr>
      </p:pic>
      <p:sp>
        <p:nvSpPr>
          <p:cNvPr id="2" name="文本框 1"/>
          <p:cNvSpPr txBox="1"/>
          <p:nvPr/>
        </p:nvSpPr>
        <p:spPr>
          <a:xfrm>
            <a:off x="3035335" y="1257300"/>
            <a:ext cx="1190625" cy="400110"/>
          </a:xfrm>
          <a:prstGeom prst="rect">
            <a:avLst/>
          </a:prstGeom>
          <a:noFill/>
        </p:spPr>
        <p:txBody>
          <a:bodyPr wrap="square" rtlCol="0">
            <a:spAutoFit/>
          </a:bodyPr>
          <a:lstStyle/>
          <a:p>
            <a:r>
              <a:rPr lang="zh-CN" altLang="en-US" sz="2000" dirty="0" smtClean="0">
                <a:solidFill>
                  <a:srgbClr val="FF0000"/>
                </a:solidFill>
              </a:rPr>
              <a:t>①</a:t>
            </a:r>
            <a:endParaRPr lang="zh-CN" altLang="en-US" sz="2000" dirty="0">
              <a:solidFill>
                <a:srgbClr val="FF0000"/>
              </a:solidFill>
            </a:endParaRPr>
          </a:p>
        </p:txBody>
      </p:sp>
      <p:sp>
        <p:nvSpPr>
          <p:cNvPr id="11" name="文本框 10"/>
          <p:cNvSpPr txBox="1"/>
          <p:nvPr/>
        </p:nvSpPr>
        <p:spPr>
          <a:xfrm>
            <a:off x="9269156" y="5268455"/>
            <a:ext cx="1190625" cy="400110"/>
          </a:xfrm>
          <a:prstGeom prst="rect">
            <a:avLst/>
          </a:prstGeom>
          <a:noFill/>
        </p:spPr>
        <p:txBody>
          <a:bodyPr wrap="square" rtlCol="0">
            <a:spAutoFit/>
          </a:bodyPr>
          <a:lstStyle/>
          <a:p>
            <a:r>
              <a:rPr lang="zh-CN" altLang="en-US" sz="2000" dirty="0">
                <a:solidFill>
                  <a:srgbClr val="FF0000"/>
                </a:solidFill>
              </a:rPr>
              <a:t>②</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其他用印申请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5"/>
          <a:stretch>
            <a:fillRect/>
          </a:stretch>
        </p:blipFill>
        <p:spPr>
          <a:xfrm>
            <a:off x="497206" y="893445"/>
            <a:ext cx="6798944" cy="5710330"/>
          </a:xfrm>
          <a:prstGeom prst="rect">
            <a:avLst/>
          </a:prstGeom>
        </p:spPr>
      </p:pic>
      <p:sp>
        <p:nvSpPr>
          <p:cNvPr id="18" name="文本框 17"/>
          <p:cNvSpPr txBox="1"/>
          <p:nvPr/>
        </p:nvSpPr>
        <p:spPr>
          <a:xfrm>
            <a:off x="3896678" y="3643049"/>
            <a:ext cx="3825551" cy="369332"/>
          </a:xfrm>
          <a:prstGeom prst="rect">
            <a:avLst/>
          </a:prstGeom>
          <a:noFill/>
        </p:spPr>
        <p:txBody>
          <a:bodyPr wrap="square" rtlCol="0">
            <a:spAutoFit/>
          </a:bodyPr>
          <a:lstStyle/>
          <a:p>
            <a:r>
              <a:rPr lang="zh-CN" altLang="en-US" dirty="0">
                <a:solidFill>
                  <a:srgbClr val="FF0000"/>
                </a:solidFill>
              </a:rPr>
              <a:t>科发</a:t>
            </a:r>
            <a:r>
              <a:rPr lang="zh-CN" altLang="en-US" dirty="0" smtClean="0">
                <a:solidFill>
                  <a:srgbClr val="FF0000"/>
                </a:solidFill>
              </a:rPr>
              <a:t>院其他用印申请页面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5"/>
          <a:stretch>
            <a:fillRect/>
          </a:stretch>
        </p:blipFill>
        <p:spPr>
          <a:xfrm>
            <a:off x="8379438" y="5087711"/>
            <a:ext cx="2838450" cy="1047750"/>
          </a:xfrm>
          <a:prstGeom prst="rect">
            <a:avLst/>
          </a:prstGeom>
          <a:ln>
            <a:noFill/>
          </a:ln>
          <a:effectLst>
            <a:outerShdw blurRad="190500" algn="tl" rotWithShape="0">
              <a:srgbClr val="000000">
                <a:alpha val="70000"/>
              </a:srgbClr>
            </a:outerShdw>
          </a:effectLst>
        </p:spPr>
      </p:pic>
      <p:pic>
        <p:nvPicPr>
          <p:cNvPr id="9" name="图片 8"/>
          <p:cNvPicPr>
            <a:picLocks noChangeAspect="1"/>
          </p:cNvPicPr>
          <p:nvPr/>
        </p:nvPicPr>
        <p:blipFill>
          <a:blip r:embed="rId6"/>
          <a:stretch>
            <a:fillRect/>
          </a:stretch>
        </p:blipFill>
        <p:spPr>
          <a:xfrm>
            <a:off x="287606" y="962072"/>
            <a:ext cx="7791450" cy="1571625"/>
          </a:xfrm>
          <a:prstGeom prst="rect">
            <a:avLst/>
          </a:prstGeom>
          <a:ln>
            <a:noFill/>
          </a:ln>
          <a:effectLst>
            <a:outerShdw blurRad="190500" algn="tl" rotWithShape="0">
              <a:srgbClr val="000000">
                <a:alpha val="70000"/>
              </a:srgbClr>
            </a:outerShdw>
          </a:effectLst>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其他用印申请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8211486" y="1021336"/>
            <a:ext cx="3627273" cy="3216706"/>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a:t> </a:t>
            </a:r>
            <a:r>
              <a:rPr lang="en-US" altLang="zh-CN" b="1" dirty="0" smtClean="0"/>
              <a:t>·</a:t>
            </a:r>
            <a:r>
              <a:rPr lang="zh-CN" altLang="en-US" dirty="0" smtClean="0"/>
              <a:t>点击搜索按钮，通过列表搜索找到需要用印申请的</a:t>
            </a:r>
            <a:r>
              <a:rPr lang="zh-CN" altLang="en-US" dirty="0"/>
              <a:t>项目信息</a:t>
            </a:r>
            <a:r>
              <a:rPr lang="zh-CN" altLang="en-US" dirty="0" smtClean="0"/>
              <a:t>，选择需要上账的项目勾选，然后点击“确定”按钮。</a:t>
            </a:r>
            <a:endParaRPr lang="en-US" altLang="zh-CN" dirty="0" smtClean="0"/>
          </a:p>
          <a:p>
            <a:r>
              <a:rPr lang="en-US" altLang="zh-CN" b="1" dirty="0"/>
              <a:t>·</a:t>
            </a:r>
            <a:r>
              <a:rPr lang="zh-CN" altLang="en-US" dirty="0" smtClean="0"/>
              <a:t>如果的确没有找到项目可以点击“手动输入”按钮输入项目信息。</a:t>
            </a:r>
            <a:endParaRPr lang="en-US" altLang="zh-CN" dirty="0"/>
          </a:p>
        </p:txBody>
      </p:sp>
      <p:sp>
        <p:nvSpPr>
          <p:cNvPr id="2" name="文本框 1"/>
          <p:cNvSpPr txBox="1"/>
          <p:nvPr/>
        </p:nvSpPr>
        <p:spPr>
          <a:xfrm>
            <a:off x="6499443" y="1864268"/>
            <a:ext cx="872836" cy="400110"/>
          </a:xfrm>
          <a:prstGeom prst="rect">
            <a:avLst/>
          </a:prstGeom>
          <a:noFill/>
        </p:spPr>
        <p:txBody>
          <a:bodyPr wrap="square" rtlCol="0">
            <a:spAutoFit/>
          </a:bodyPr>
          <a:lstStyle/>
          <a:p>
            <a:r>
              <a:rPr lang="zh-CN" altLang="en-US" sz="2000" dirty="0" smtClean="0">
                <a:solidFill>
                  <a:srgbClr val="FF0000"/>
                </a:solidFill>
              </a:rPr>
              <a:t>①</a:t>
            </a:r>
            <a:endParaRPr lang="zh-CN" altLang="en-US" sz="2000" dirty="0">
              <a:solidFill>
                <a:srgbClr val="FF0000"/>
              </a:solidFill>
            </a:endParaRPr>
          </a:p>
        </p:txBody>
      </p:sp>
      <p:sp>
        <p:nvSpPr>
          <p:cNvPr id="13" name="文本框 12"/>
          <p:cNvSpPr txBox="1"/>
          <p:nvPr/>
        </p:nvSpPr>
        <p:spPr>
          <a:xfrm>
            <a:off x="10129866" y="5182901"/>
            <a:ext cx="872836" cy="400110"/>
          </a:xfrm>
          <a:prstGeom prst="rect">
            <a:avLst/>
          </a:prstGeom>
          <a:noFill/>
        </p:spPr>
        <p:txBody>
          <a:bodyPr wrap="square" rtlCol="0">
            <a:spAutoFit/>
          </a:bodyPr>
          <a:lstStyle/>
          <a:p>
            <a:r>
              <a:rPr lang="zh-CN" altLang="en-US" sz="2000" dirty="0" smtClean="0">
                <a:solidFill>
                  <a:srgbClr val="FF0000"/>
                </a:solidFill>
              </a:rPr>
              <a:t>③</a:t>
            </a:r>
            <a:endParaRPr lang="zh-CN" altLang="en-US" sz="2000" dirty="0">
              <a:solidFill>
                <a:srgbClr val="FF0000"/>
              </a:solidFill>
            </a:endParaRPr>
          </a:p>
        </p:txBody>
      </p:sp>
      <p:pic>
        <p:nvPicPr>
          <p:cNvPr id="15" name="图片 14"/>
          <p:cNvPicPr>
            <a:picLocks noChangeAspect="1"/>
          </p:cNvPicPr>
          <p:nvPr/>
        </p:nvPicPr>
        <p:blipFill rotWithShape="1">
          <a:blip r:embed="rId7"/>
          <a:srcRect l="1103" t="453"/>
          <a:stretch>
            <a:fillRect/>
          </a:stretch>
        </p:blipFill>
        <p:spPr>
          <a:xfrm>
            <a:off x="287606" y="2800443"/>
            <a:ext cx="7441746" cy="3394493"/>
          </a:xfrm>
          <a:prstGeom prst="rect">
            <a:avLst/>
          </a:prstGeom>
          <a:ln>
            <a:noFill/>
          </a:ln>
          <a:effectLst>
            <a:outerShdw blurRad="190500" algn="tl" rotWithShape="0">
              <a:srgbClr val="000000">
                <a:alpha val="70000"/>
              </a:srgbClr>
            </a:outerShdw>
          </a:effectLst>
        </p:spPr>
      </p:pic>
      <p:sp>
        <p:nvSpPr>
          <p:cNvPr id="16" name="文本框 15"/>
          <p:cNvSpPr txBox="1"/>
          <p:nvPr/>
        </p:nvSpPr>
        <p:spPr>
          <a:xfrm>
            <a:off x="60787" y="4161752"/>
            <a:ext cx="872836" cy="400110"/>
          </a:xfrm>
          <a:prstGeom prst="rect">
            <a:avLst/>
          </a:prstGeom>
          <a:noFill/>
        </p:spPr>
        <p:txBody>
          <a:bodyPr wrap="square" rtlCol="0">
            <a:spAutoFit/>
          </a:bodyPr>
          <a:lstStyle/>
          <a:p>
            <a:r>
              <a:rPr lang="zh-CN" altLang="en-US" sz="2000" dirty="0">
                <a:solidFill>
                  <a:srgbClr val="FF0000"/>
                </a:solidFill>
              </a:rPr>
              <a:t>②</a:t>
            </a:r>
          </a:p>
        </p:txBody>
      </p:sp>
      <p:sp>
        <p:nvSpPr>
          <p:cNvPr id="19" name="矩形 18"/>
          <p:cNvSpPr/>
          <p:nvPr/>
        </p:nvSpPr>
        <p:spPr>
          <a:xfrm>
            <a:off x="6499443" y="1455576"/>
            <a:ext cx="1459569" cy="5038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其他用印申请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6"/>
          <a:stretch>
            <a:fillRect/>
          </a:stretch>
        </p:blipFill>
        <p:spPr>
          <a:xfrm>
            <a:off x="575310" y="751206"/>
            <a:ext cx="10026015" cy="5377381"/>
          </a:xfrm>
          <a:prstGeom prst="rect">
            <a:avLst/>
          </a:prstGeom>
          <a:ln>
            <a:noFill/>
          </a:ln>
          <a:effectLst>
            <a:outerShdw blurRad="190500" algn="tl" rotWithShape="0">
              <a:srgbClr val="000000">
                <a:alpha val="70000"/>
              </a:srgbClr>
            </a:outerShdw>
          </a:effectLst>
        </p:spPr>
      </p:pic>
      <p:sp>
        <p:nvSpPr>
          <p:cNvPr id="18" name="文本框 17"/>
          <p:cNvSpPr txBox="1"/>
          <p:nvPr>
            <p:custDataLst>
              <p:tags r:id="rId4"/>
            </p:custDataLst>
          </p:nvPr>
        </p:nvSpPr>
        <p:spPr>
          <a:xfrm>
            <a:off x="451485" y="6256771"/>
            <a:ext cx="11160760" cy="516428"/>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marL="171450" indent="-171450">
              <a:lnSpc>
                <a:spcPct val="150000"/>
              </a:lnSpc>
              <a:buFont typeface="Arial" panose="020B0604020202020204" pitchFamily="34" charset="0"/>
              <a:buChar char="•"/>
              <a:defRPr sz="2000">
                <a:solidFill>
                  <a:srgbClr val="0070C0"/>
                </a:solidFill>
                <a:latin typeface="+mn-ea"/>
              </a:defRPr>
            </a:lvl1pPr>
          </a:lstStyle>
          <a:p>
            <a:pPr marL="0" indent="0">
              <a:buNone/>
            </a:pPr>
            <a:r>
              <a:rPr lang="zh-CN" altLang="en-US" dirty="0" smtClean="0">
                <a:sym typeface="+mn-ea"/>
              </a:rPr>
              <a:t>勾选“郑重承诺”，点击“提交”按钮，其他用印申请进入审批流程。</a:t>
            </a:r>
            <a:endParaRPr lang="en-US" altLang="zh-CN" dirty="0" smtClean="0">
              <a:sym typeface="+mn-ea"/>
            </a:endParaRPr>
          </a:p>
          <a:p>
            <a:endParaRPr lang="zh-CN" altLang="en-US" dirty="0">
              <a:sym typeface="+mn-ea"/>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其他用印申请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custDataLst>
              <p:tags r:id="rId4"/>
            </p:custDataLst>
          </p:nvPr>
        </p:nvSpPr>
        <p:spPr>
          <a:xfrm>
            <a:off x="3964304" y="1276350"/>
            <a:ext cx="7693661" cy="1658044"/>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marL="171450" indent="-171450">
              <a:lnSpc>
                <a:spcPct val="150000"/>
              </a:lnSpc>
              <a:buFont typeface="Arial" panose="020B0604020202020204" pitchFamily="34" charset="0"/>
              <a:buChar char="•"/>
              <a:defRPr sz="2000">
                <a:solidFill>
                  <a:srgbClr val="0070C0"/>
                </a:solidFill>
                <a:latin typeface="+mn-ea"/>
              </a:defRPr>
            </a:lvl1pPr>
          </a:lstStyle>
          <a:p>
            <a:pPr marL="0" indent="0">
              <a:buNone/>
            </a:pPr>
            <a:r>
              <a:rPr lang="zh-CN" altLang="en-US" dirty="0"/>
              <a:t>提交</a:t>
            </a:r>
            <a:r>
              <a:rPr lang="zh-CN" altLang="en-US" dirty="0" smtClean="0"/>
              <a:t>申请，进入用印申请列表，点击“查看“按钮，查看其他用印申请的审批进度。</a:t>
            </a:r>
            <a:endParaRPr lang="en-US" altLang="zh-CN" dirty="0" smtClean="0"/>
          </a:p>
          <a:p>
            <a:pPr marL="0" indent="0">
              <a:buNone/>
            </a:pPr>
            <a:r>
              <a:rPr lang="zh-CN" altLang="en-US" dirty="0" smtClean="0"/>
              <a:t>审核通过的用印申请可以点击“下载审批单”按钮，下载审批单。</a:t>
            </a:r>
            <a:endParaRPr lang="en-US" altLang="zh-CN" dirty="0"/>
          </a:p>
          <a:p>
            <a:endParaRPr lang="zh-CN" altLang="en-US" b="1" dirty="0">
              <a:sym typeface="+mn-ea"/>
            </a:endParaRPr>
          </a:p>
        </p:txBody>
      </p:sp>
      <p:pic>
        <p:nvPicPr>
          <p:cNvPr id="5" name="图片 4"/>
          <p:cNvPicPr>
            <a:picLocks noChangeAspect="1"/>
          </p:cNvPicPr>
          <p:nvPr/>
        </p:nvPicPr>
        <p:blipFill>
          <a:blip r:embed="rId6"/>
          <a:stretch>
            <a:fillRect/>
          </a:stretch>
        </p:blipFill>
        <p:spPr>
          <a:xfrm>
            <a:off x="451485" y="1085850"/>
            <a:ext cx="3009900" cy="2171700"/>
          </a:xfrm>
          <a:prstGeom prst="rect">
            <a:avLst/>
          </a:prstGeom>
          <a:ln>
            <a:noFill/>
          </a:ln>
          <a:effectLst>
            <a:outerShdw blurRad="190500" algn="tl" rotWithShape="0">
              <a:srgbClr val="000000">
                <a:alpha val="70000"/>
              </a:srgbClr>
            </a:outerShdw>
          </a:effectLst>
        </p:spPr>
      </p:pic>
      <p:pic>
        <p:nvPicPr>
          <p:cNvPr id="2" name="图片 1"/>
          <p:cNvPicPr>
            <a:picLocks noChangeAspect="1"/>
          </p:cNvPicPr>
          <p:nvPr/>
        </p:nvPicPr>
        <p:blipFill>
          <a:blip r:embed="rId7"/>
          <a:stretch>
            <a:fillRect/>
          </a:stretch>
        </p:blipFill>
        <p:spPr>
          <a:xfrm>
            <a:off x="497205" y="3792594"/>
            <a:ext cx="2964180" cy="1859253"/>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51485" y="199390"/>
            <a:ext cx="5903595" cy="36893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FF0000"/>
                </a:solidFill>
                <a:effectLst>
                  <a:outerShdw blurRad="38100" dist="19050" dir="2700000" algn="tl" rotWithShape="0">
                    <a:schemeClr val="dk1">
                      <a:alpha val="40000"/>
                    </a:schemeClr>
                  </a:outerShdw>
                </a:effectLst>
              </a:rPr>
              <a:t>其他</a:t>
            </a:r>
            <a:r>
              <a:rPr lang="zh-CN" altLang="en-US" sz="2000" b="1" dirty="0" smtClean="0">
                <a:solidFill>
                  <a:srgbClr val="FF0000"/>
                </a:solidFill>
                <a:effectLst>
                  <a:outerShdw blurRad="38100" dist="19050" dir="2700000" algn="tl" rotWithShape="0">
                    <a:schemeClr val="dk1">
                      <a:alpha val="40000"/>
                    </a:schemeClr>
                  </a:outerShdw>
                </a:effectLst>
              </a:rPr>
              <a:t>用印申请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372099" y="3222109"/>
            <a:ext cx="4705351" cy="559316"/>
          </a:xfrm>
          <a:prstGeom prst="rect">
            <a:avLst/>
          </a:prstGeom>
          <a:noFill/>
          <a:ln>
            <a:no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solidFill>
                  <a:srgbClr val="FF0000"/>
                </a:solidFill>
              </a:rPr>
              <a:t>其他用印申请审批进程</a:t>
            </a:r>
            <a:endParaRPr lang="en-US" altLang="zh-CN" dirty="0">
              <a:solidFill>
                <a:srgbClr val="FF0000"/>
              </a:solidFill>
            </a:endParaRPr>
          </a:p>
        </p:txBody>
      </p:sp>
      <p:pic>
        <p:nvPicPr>
          <p:cNvPr id="2" name="图片 1"/>
          <p:cNvPicPr>
            <a:picLocks noChangeAspect="1"/>
          </p:cNvPicPr>
          <p:nvPr/>
        </p:nvPicPr>
        <p:blipFill>
          <a:blip r:embed="rId5"/>
          <a:stretch>
            <a:fillRect/>
          </a:stretch>
        </p:blipFill>
        <p:spPr>
          <a:xfrm>
            <a:off x="1554422" y="810066"/>
            <a:ext cx="8952865" cy="5942717"/>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5"/>
          <a:srcRect l="473" b="446"/>
          <a:stretch>
            <a:fillRect/>
          </a:stretch>
        </p:blipFill>
        <p:spPr>
          <a:xfrm>
            <a:off x="123825" y="751206"/>
            <a:ext cx="11982374" cy="5889625"/>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51485" y="199390"/>
            <a:ext cx="5903595" cy="36893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FF0000"/>
                </a:solidFill>
                <a:effectLst>
                  <a:outerShdw blurRad="38100" dist="19050" dir="2700000" algn="tl" rotWithShape="0">
                    <a:schemeClr val="dk1">
                      <a:alpha val="40000"/>
                    </a:schemeClr>
                  </a:outerShdw>
                </a:effectLst>
              </a:rPr>
              <a:t>其他</a:t>
            </a:r>
            <a:r>
              <a:rPr lang="zh-CN" altLang="en-US" sz="2000" b="1" dirty="0" smtClean="0">
                <a:solidFill>
                  <a:srgbClr val="FF0000"/>
                </a:solidFill>
                <a:effectLst>
                  <a:outerShdw blurRad="38100" dist="19050" dir="2700000" algn="tl" rotWithShape="0">
                    <a:schemeClr val="dk1">
                      <a:alpha val="40000"/>
                    </a:schemeClr>
                  </a:outerShdw>
                </a:effectLst>
              </a:rPr>
              <a:t>用印申请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372099" y="3222109"/>
            <a:ext cx="4705351" cy="559316"/>
          </a:xfrm>
          <a:prstGeom prst="rect">
            <a:avLst/>
          </a:prstGeom>
          <a:noFill/>
          <a:ln>
            <a:no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solidFill>
                  <a:srgbClr val="FF0000"/>
                </a:solidFill>
              </a:rPr>
              <a:t>其他用印申请审批进程</a:t>
            </a:r>
            <a:endParaRPr lang="en-US" altLang="zh-CN" dirty="0">
              <a:solidFill>
                <a:srgbClr val="FF00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431345"/>
          <p:cNvPicPr>
            <a:picLocks noChangeAspect="1"/>
          </p:cNvPicPr>
          <p:nvPr>
            <p:custDataLst>
              <p:tags r:id="rId1"/>
            </p:custDataLst>
          </p:nvPr>
        </p:nvPicPr>
        <p:blipFill>
          <a:blip r:embed="rId5"/>
          <a:srcRect l="23749" t="-263" r="57228" b="263"/>
          <a:stretch>
            <a:fillRect/>
          </a:stretch>
        </p:blipFill>
        <p:spPr>
          <a:xfrm>
            <a:off x="0" y="-22860"/>
            <a:ext cx="3590290" cy="6881495"/>
          </a:xfrm>
          <a:prstGeom prst="rect">
            <a:avLst/>
          </a:prstGeom>
        </p:spPr>
      </p:pic>
      <p:sp>
        <p:nvSpPr>
          <p:cNvPr id="8" name="矩形 7"/>
          <p:cNvSpPr/>
          <p:nvPr userDrawn="1">
            <p:custDataLst>
              <p:tags r:id="rId2"/>
            </p:custDataLst>
          </p:nvPr>
        </p:nvSpPr>
        <p:spPr>
          <a:xfrm>
            <a:off x="3201670" y="1821180"/>
            <a:ext cx="8994775" cy="320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877060" y="2143760"/>
            <a:ext cx="2933065" cy="2570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smtClean="0">
                <a:ln w="19050">
                  <a:solidFill>
                    <a:schemeClr val="bg1"/>
                  </a:solidFill>
                </a:ln>
                <a:noFill/>
                <a:latin typeface="Arial Black" panose="020B0A04020102020204" charset="0"/>
                <a:cs typeface="Arial Black" panose="020B0A04020102020204" charset="0"/>
                <a:sym typeface="+mn-ea"/>
              </a:rPr>
              <a:t>09</a:t>
            </a:r>
            <a:endParaRPr lang="en-US" altLang="zh-CN" sz="12000" dirty="0">
              <a:ln w="19050">
                <a:solidFill>
                  <a:schemeClr val="bg1"/>
                </a:solidFill>
              </a:ln>
              <a:noFill/>
              <a:latin typeface="Arial Black" panose="020B0A04020102020204" charset="0"/>
              <a:cs typeface="Arial Black" panose="020B0A04020102020204" charset="0"/>
              <a:sym typeface="+mn-ea"/>
            </a:endParaRPr>
          </a:p>
        </p:txBody>
      </p:sp>
      <p:grpSp>
        <p:nvGrpSpPr>
          <p:cNvPr id="6" name="组合 5"/>
          <p:cNvGrpSpPr/>
          <p:nvPr/>
        </p:nvGrpSpPr>
        <p:grpSpPr>
          <a:xfrm>
            <a:off x="5178425" y="2527300"/>
            <a:ext cx="6846570" cy="1616075"/>
            <a:chOff x="6296" y="2892"/>
            <a:chExt cx="8384" cy="2953"/>
          </a:xfrm>
        </p:grpSpPr>
        <p:sp>
          <p:nvSpPr>
            <p:cNvPr id="4" name="文本框 3"/>
            <p:cNvSpPr txBox="1"/>
            <p:nvPr>
              <p:custDataLst>
                <p:tags r:id="rId3"/>
              </p:custDataLst>
            </p:nvPr>
          </p:nvSpPr>
          <p:spPr>
            <a:xfrm>
              <a:off x="6296" y="2892"/>
              <a:ext cx="8384" cy="1743"/>
            </a:xfrm>
            <a:prstGeom prst="rect">
              <a:avLst/>
            </a:prstGeom>
            <a:noFill/>
          </p:spPr>
          <p:txBody>
            <a:bodyPr wrap="square" rtlCol="0">
              <a:spAutoFit/>
            </a:bodyPr>
            <a:lstStyle/>
            <a:p>
              <a:r>
                <a:rPr lang="zh-CN" altLang="en-US" sz="5600" b="1" dirty="0">
                  <a:solidFill>
                    <a:srgbClr val="0B0E49"/>
                  </a:solidFill>
                  <a:sym typeface="+mn-ea"/>
                </a:rPr>
                <a:t>科技</a:t>
              </a:r>
              <a:r>
                <a:rPr lang="zh-CN" altLang="en-US" sz="5600" b="1" dirty="0" smtClean="0">
                  <a:solidFill>
                    <a:srgbClr val="0B0E49"/>
                  </a:solidFill>
                  <a:sym typeface="+mn-ea"/>
                </a:rPr>
                <a:t>奖励申报申请</a:t>
              </a:r>
              <a:endParaRPr lang="zh-CN" altLang="en-US" sz="5600" b="1" dirty="0">
                <a:solidFill>
                  <a:srgbClr val="0B0E49"/>
                </a:solidFill>
                <a:sym typeface="+mn-ea"/>
              </a:endParaRPr>
            </a:p>
          </p:txBody>
        </p:sp>
        <p:sp>
          <p:nvSpPr>
            <p:cNvPr id="3" name="文本框 2"/>
            <p:cNvSpPr txBox="1"/>
            <p:nvPr/>
          </p:nvSpPr>
          <p:spPr>
            <a:xfrm>
              <a:off x="6621" y="4658"/>
              <a:ext cx="6400" cy="434"/>
            </a:xfrm>
            <a:prstGeom prst="rect">
              <a:avLst/>
            </a:prstGeom>
            <a:noFill/>
          </p:spPr>
          <p:txBody>
            <a:bodyPr wrap="square" rtlCol="0">
              <a:spAutoFit/>
            </a:bodyPr>
            <a:lstStyle/>
            <a:p>
              <a:r>
                <a:rPr lang="en-US" altLang="zh-CN" sz="1200" dirty="0">
                  <a:solidFill>
                    <a:srgbClr val="626599"/>
                  </a:solidFill>
                  <a:sym typeface="+mn-ea"/>
                </a:rPr>
                <a:t>OVERVIEW OF ANNUAL WORK</a:t>
              </a:r>
            </a:p>
          </p:txBody>
        </p:sp>
        <p:cxnSp>
          <p:nvCxnSpPr>
            <p:cNvPr id="5" name="直接连接符 4"/>
            <p:cNvCxnSpPr/>
            <p:nvPr/>
          </p:nvCxnSpPr>
          <p:spPr>
            <a:xfrm>
              <a:off x="6747" y="5194"/>
              <a:ext cx="6792" cy="0"/>
            </a:xfrm>
            <a:prstGeom prst="line">
              <a:avLst/>
            </a:prstGeom>
            <a:ln>
              <a:solidFill>
                <a:srgbClr val="0B0E6B"/>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621" y="5386"/>
              <a:ext cx="6917" cy="459"/>
            </a:xfrm>
            <a:prstGeom prst="rect">
              <a:avLst/>
            </a:prstGeom>
            <a:noFill/>
          </p:spPr>
          <p:txBody>
            <a:bodyPr wrap="square" rtlCol="0">
              <a:spAutoFit/>
            </a:bodyPr>
            <a:lstStyle/>
            <a:p>
              <a:pPr>
                <a:lnSpc>
                  <a:spcPct val="130000"/>
                </a:lnSpc>
              </a:pPr>
              <a:endParaRPr lang="zh-CN" altLang="en-US" sz="1000" dirty="0">
                <a:solidFill>
                  <a:srgbClr val="8283A3"/>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a:solidFill>
                  <a:srgbClr val="FF0000"/>
                </a:solidFill>
                <a:effectLst>
                  <a:outerShdw blurRad="38100" dist="19050" dir="2700000" algn="tl" rotWithShape="0">
                    <a:schemeClr val="dk1">
                      <a:alpha val="40000"/>
                    </a:schemeClr>
                  </a:outerShdw>
                </a:effectLst>
              </a:rPr>
              <a:t>科技</a:t>
            </a:r>
            <a:r>
              <a:rPr lang="zh-CN" altLang="en-US" sz="2000" b="1" dirty="0" smtClean="0">
                <a:solidFill>
                  <a:srgbClr val="FF0000"/>
                </a:solidFill>
                <a:effectLst>
                  <a:outerShdw blurRad="38100" dist="19050" dir="2700000" algn="tl" rotWithShape="0">
                    <a:schemeClr val="dk1">
                      <a:alpha val="40000"/>
                    </a:schemeClr>
                  </a:outerShdw>
                </a:effectLst>
              </a:rPr>
              <a:t>奖励</a:t>
            </a:r>
            <a:r>
              <a:rPr lang="zh-CN" altLang="en-US" sz="2000" b="1" dirty="0">
                <a:solidFill>
                  <a:srgbClr val="FF0000"/>
                </a:solidFill>
                <a:effectLst>
                  <a:outerShdw blurRad="38100" dist="19050" dir="2700000" algn="tl" rotWithShape="0">
                    <a:schemeClr val="dk1">
                      <a:alpha val="40000"/>
                    </a:schemeClr>
                  </a:outerShdw>
                </a:effectLst>
              </a:rPr>
              <a:t>申报流程</a:t>
            </a: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205" y="1274041"/>
            <a:ext cx="11598082" cy="4960504"/>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a:solidFill>
                  <a:srgbClr val="FF0000"/>
                </a:solidFill>
                <a:effectLst>
                  <a:outerShdw blurRad="38100" dist="19050" dir="2700000" algn="tl" rotWithShape="0">
                    <a:schemeClr val="dk1">
                      <a:alpha val="40000"/>
                    </a:schemeClr>
                  </a:outerShdw>
                </a:effectLst>
              </a:rPr>
              <a:t>科技</a:t>
            </a:r>
            <a:r>
              <a:rPr lang="zh-CN" altLang="en-US" sz="2000" b="1" dirty="0" smtClean="0">
                <a:solidFill>
                  <a:srgbClr val="FF0000"/>
                </a:solidFill>
                <a:effectLst>
                  <a:outerShdw blurRad="38100" dist="19050" dir="2700000" algn="tl" rotWithShape="0">
                    <a:schemeClr val="dk1">
                      <a:alpha val="40000"/>
                    </a:schemeClr>
                  </a:outerShdw>
                </a:effectLst>
              </a:rPr>
              <a:t>奖励申报申请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3038590" y="4013405"/>
            <a:ext cx="7635630" cy="1236526"/>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a:sym typeface="+mn-ea"/>
              </a:rPr>
              <a:t>依次点击菜单</a:t>
            </a:r>
            <a:r>
              <a:rPr lang="zh-CN" altLang="en-US" dirty="0" smtClean="0">
                <a:sym typeface="+mn-ea"/>
              </a:rPr>
              <a:t>“科技奖励管理”</a:t>
            </a:r>
            <a:r>
              <a:rPr lang="en-US" altLang="zh-CN" dirty="0">
                <a:sym typeface="+mn-ea"/>
              </a:rPr>
              <a:t>-&gt;</a:t>
            </a:r>
            <a:r>
              <a:rPr lang="zh-CN" altLang="en-US" dirty="0" smtClean="0">
                <a:sym typeface="+mn-ea"/>
              </a:rPr>
              <a:t>“科技奖励申报申请”</a:t>
            </a:r>
            <a:r>
              <a:rPr lang="en-US" altLang="zh-CN" dirty="0">
                <a:sym typeface="+mn-ea"/>
              </a:rPr>
              <a:t/>
            </a:r>
            <a:br>
              <a:rPr lang="en-US" altLang="zh-CN" dirty="0">
                <a:sym typeface="+mn-ea"/>
              </a:rPr>
            </a:br>
            <a:r>
              <a:rPr lang="en-US" altLang="zh-CN" dirty="0" smtClean="0">
                <a:sym typeface="+mn-ea"/>
              </a:rPr>
              <a:t>-&gt;</a:t>
            </a:r>
            <a:r>
              <a:rPr lang="zh-CN" altLang="en-US" dirty="0" smtClean="0">
                <a:sym typeface="+mn-ea"/>
              </a:rPr>
              <a:t>点击“申报奖励”按钮，进入科技奖励申报申请信息填写页面</a:t>
            </a:r>
            <a:endParaRPr lang="en-US" altLang="zh-CN" dirty="0"/>
          </a:p>
        </p:txBody>
      </p:sp>
      <p:sp>
        <p:nvSpPr>
          <p:cNvPr id="2" name="文本框 1"/>
          <p:cNvSpPr txBox="1"/>
          <p:nvPr/>
        </p:nvSpPr>
        <p:spPr>
          <a:xfrm>
            <a:off x="2779779" y="2455154"/>
            <a:ext cx="1190625" cy="400110"/>
          </a:xfrm>
          <a:prstGeom prst="rect">
            <a:avLst/>
          </a:prstGeom>
          <a:noFill/>
        </p:spPr>
        <p:txBody>
          <a:bodyPr wrap="square" rtlCol="0">
            <a:spAutoFit/>
          </a:bodyPr>
          <a:lstStyle/>
          <a:p>
            <a:r>
              <a:rPr lang="zh-CN" altLang="en-US" sz="2000" dirty="0" smtClean="0">
                <a:solidFill>
                  <a:srgbClr val="FF0000"/>
                </a:solidFill>
              </a:rPr>
              <a:t>①</a:t>
            </a:r>
            <a:endParaRPr lang="zh-CN" altLang="en-US" sz="2000" dirty="0">
              <a:solidFill>
                <a:srgbClr val="FF0000"/>
              </a:solidFill>
            </a:endParaRPr>
          </a:p>
        </p:txBody>
      </p:sp>
      <p:pic>
        <p:nvPicPr>
          <p:cNvPr id="13" name="图片 12"/>
          <p:cNvPicPr>
            <a:picLocks noChangeAspect="1"/>
          </p:cNvPicPr>
          <p:nvPr/>
        </p:nvPicPr>
        <p:blipFill>
          <a:blip r:embed="rId5"/>
          <a:stretch>
            <a:fillRect/>
          </a:stretch>
        </p:blipFill>
        <p:spPr>
          <a:xfrm>
            <a:off x="451485" y="766445"/>
            <a:ext cx="2303780" cy="3407896"/>
          </a:xfrm>
          <a:prstGeom prst="rect">
            <a:avLst/>
          </a:prstGeom>
        </p:spPr>
      </p:pic>
      <p:pic>
        <p:nvPicPr>
          <p:cNvPr id="5" name="图片 4"/>
          <p:cNvPicPr>
            <a:picLocks noChangeAspect="1"/>
          </p:cNvPicPr>
          <p:nvPr/>
        </p:nvPicPr>
        <p:blipFill>
          <a:blip r:embed="rId6"/>
          <a:stretch>
            <a:fillRect/>
          </a:stretch>
        </p:blipFill>
        <p:spPr>
          <a:xfrm>
            <a:off x="3269297" y="766445"/>
            <a:ext cx="6371273" cy="2915862"/>
          </a:xfrm>
          <a:prstGeom prst="rect">
            <a:avLst/>
          </a:prstGeom>
        </p:spPr>
      </p:pic>
      <p:sp>
        <p:nvSpPr>
          <p:cNvPr id="14" name="文本框 13"/>
          <p:cNvSpPr txBox="1"/>
          <p:nvPr/>
        </p:nvSpPr>
        <p:spPr>
          <a:xfrm>
            <a:off x="2770449" y="2886169"/>
            <a:ext cx="1190625" cy="400110"/>
          </a:xfrm>
          <a:prstGeom prst="rect">
            <a:avLst/>
          </a:prstGeom>
          <a:noFill/>
        </p:spPr>
        <p:txBody>
          <a:bodyPr wrap="square" rtlCol="0">
            <a:spAutoFit/>
          </a:bodyPr>
          <a:lstStyle/>
          <a:p>
            <a:r>
              <a:rPr lang="zh-CN" altLang="en-US" sz="2000" dirty="0" smtClean="0">
                <a:solidFill>
                  <a:srgbClr val="FF0000"/>
                </a:solidFill>
              </a:rPr>
              <a:t>②</a:t>
            </a:r>
            <a:endParaRPr lang="zh-CN" altLang="en-US" sz="2000" dirty="0">
              <a:solidFill>
                <a:srgbClr val="FF0000"/>
              </a:solidFill>
            </a:endParaRPr>
          </a:p>
        </p:txBody>
      </p:sp>
      <p:sp>
        <p:nvSpPr>
          <p:cNvPr id="6" name="矩形 5"/>
          <p:cNvSpPr/>
          <p:nvPr/>
        </p:nvSpPr>
        <p:spPr>
          <a:xfrm>
            <a:off x="405576" y="2455154"/>
            <a:ext cx="2421600" cy="40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8185314" y="1444051"/>
            <a:ext cx="1190625" cy="400110"/>
          </a:xfrm>
          <a:prstGeom prst="rect">
            <a:avLst/>
          </a:prstGeom>
          <a:noFill/>
        </p:spPr>
        <p:txBody>
          <a:bodyPr wrap="square" rtlCol="0">
            <a:spAutoFit/>
          </a:bodyPr>
          <a:lstStyle/>
          <a:p>
            <a:r>
              <a:rPr lang="zh-CN" altLang="en-US" sz="2000" dirty="0">
                <a:solidFill>
                  <a:srgbClr val="FF0000"/>
                </a:solidFill>
              </a:rPr>
              <a:t>③</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431345"/>
          <p:cNvPicPr>
            <a:picLocks noChangeAspect="1"/>
          </p:cNvPicPr>
          <p:nvPr>
            <p:custDataLst>
              <p:tags r:id="rId1"/>
            </p:custDataLst>
          </p:nvPr>
        </p:nvPicPr>
        <p:blipFill>
          <a:blip r:embed="rId5"/>
          <a:srcRect l="23749" t="-263" r="57228" b="263"/>
          <a:stretch>
            <a:fillRect/>
          </a:stretch>
        </p:blipFill>
        <p:spPr>
          <a:xfrm>
            <a:off x="0" y="-22860"/>
            <a:ext cx="3590290" cy="6881495"/>
          </a:xfrm>
          <a:prstGeom prst="rect">
            <a:avLst/>
          </a:prstGeom>
        </p:spPr>
      </p:pic>
      <p:sp>
        <p:nvSpPr>
          <p:cNvPr id="8" name="矩形 7"/>
          <p:cNvSpPr/>
          <p:nvPr userDrawn="1">
            <p:custDataLst>
              <p:tags r:id="rId2"/>
            </p:custDataLst>
          </p:nvPr>
        </p:nvSpPr>
        <p:spPr>
          <a:xfrm>
            <a:off x="3197225" y="1807210"/>
            <a:ext cx="8994775" cy="320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877060" y="2143760"/>
            <a:ext cx="2933065" cy="2570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smtClean="0">
                <a:ln w="19050">
                  <a:solidFill>
                    <a:schemeClr val="bg1"/>
                  </a:solidFill>
                </a:ln>
                <a:noFill/>
                <a:latin typeface="Arial Black" panose="020B0A04020102020204" charset="0"/>
                <a:cs typeface="Arial Black" panose="020B0A04020102020204" charset="0"/>
                <a:sym typeface="+mn-ea"/>
              </a:rPr>
              <a:t>02</a:t>
            </a:r>
            <a:endParaRPr lang="en-US" altLang="zh-CN" sz="12000" dirty="0">
              <a:ln w="19050">
                <a:solidFill>
                  <a:schemeClr val="bg1"/>
                </a:solidFill>
              </a:ln>
              <a:noFill/>
              <a:latin typeface="Arial Black" panose="020B0A04020102020204" charset="0"/>
              <a:cs typeface="Arial Black" panose="020B0A04020102020204" charset="0"/>
              <a:sym typeface="+mn-ea"/>
            </a:endParaRPr>
          </a:p>
        </p:txBody>
      </p:sp>
      <p:grpSp>
        <p:nvGrpSpPr>
          <p:cNvPr id="6" name="组合 5"/>
          <p:cNvGrpSpPr/>
          <p:nvPr/>
        </p:nvGrpSpPr>
        <p:grpSpPr>
          <a:xfrm>
            <a:off x="5480685" y="2700655"/>
            <a:ext cx="5061585" cy="1463675"/>
            <a:chOff x="6502" y="3540"/>
            <a:chExt cx="7971" cy="2305"/>
          </a:xfrm>
        </p:grpSpPr>
        <p:sp>
          <p:nvSpPr>
            <p:cNvPr id="4" name="文本框 3"/>
            <p:cNvSpPr txBox="1"/>
            <p:nvPr>
              <p:custDataLst>
                <p:tags r:id="rId3"/>
              </p:custDataLst>
            </p:nvPr>
          </p:nvSpPr>
          <p:spPr>
            <a:xfrm>
              <a:off x="6502" y="3540"/>
              <a:ext cx="7971" cy="824"/>
            </a:xfrm>
            <a:prstGeom prst="rect">
              <a:avLst/>
            </a:prstGeom>
            <a:noFill/>
          </p:spPr>
          <p:txBody>
            <a:bodyPr wrap="square" rtlCol="0">
              <a:spAutoFit/>
            </a:bodyPr>
            <a:lstStyle/>
            <a:p>
              <a:r>
                <a:rPr lang="zh-CN" altLang="en-US" sz="2800" b="1" dirty="0" smtClean="0">
                  <a:solidFill>
                    <a:srgbClr val="0B0E49"/>
                  </a:solidFill>
                  <a:sym typeface="+mn-ea"/>
                </a:rPr>
                <a:t>纵向项目申报</a:t>
              </a:r>
              <a:r>
                <a:rPr lang="zh-CN" altLang="en-US" sz="2800" b="1" dirty="0">
                  <a:solidFill>
                    <a:srgbClr val="0B0E49"/>
                  </a:solidFill>
                  <a:sym typeface="+mn-ea"/>
                </a:rPr>
                <a:t>申请</a:t>
              </a:r>
            </a:p>
          </p:txBody>
        </p:sp>
        <p:sp>
          <p:nvSpPr>
            <p:cNvPr id="3" name="文本框 2"/>
            <p:cNvSpPr txBox="1"/>
            <p:nvPr/>
          </p:nvSpPr>
          <p:spPr>
            <a:xfrm>
              <a:off x="6621" y="4658"/>
              <a:ext cx="6400" cy="434"/>
            </a:xfrm>
            <a:prstGeom prst="rect">
              <a:avLst/>
            </a:prstGeom>
            <a:noFill/>
          </p:spPr>
          <p:txBody>
            <a:bodyPr wrap="square" rtlCol="0">
              <a:spAutoFit/>
            </a:bodyPr>
            <a:lstStyle/>
            <a:p>
              <a:r>
                <a:rPr lang="en-US" altLang="zh-CN" sz="1200" dirty="0">
                  <a:solidFill>
                    <a:srgbClr val="626599"/>
                  </a:solidFill>
                  <a:sym typeface="+mn-ea"/>
                </a:rPr>
                <a:t>OVERVIEW OF ANNUAL WORK</a:t>
              </a:r>
            </a:p>
          </p:txBody>
        </p:sp>
        <p:cxnSp>
          <p:nvCxnSpPr>
            <p:cNvPr id="5" name="直接连接符 4"/>
            <p:cNvCxnSpPr/>
            <p:nvPr/>
          </p:nvCxnSpPr>
          <p:spPr>
            <a:xfrm>
              <a:off x="6747" y="5194"/>
              <a:ext cx="6792" cy="0"/>
            </a:xfrm>
            <a:prstGeom prst="line">
              <a:avLst/>
            </a:prstGeom>
            <a:ln>
              <a:solidFill>
                <a:srgbClr val="0B0E6B"/>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621" y="5386"/>
              <a:ext cx="6917" cy="459"/>
            </a:xfrm>
            <a:prstGeom prst="rect">
              <a:avLst/>
            </a:prstGeom>
            <a:noFill/>
          </p:spPr>
          <p:txBody>
            <a:bodyPr wrap="square" rtlCol="0">
              <a:spAutoFit/>
            </a:bodyPr>
            <a:lstStyle/>
            <a:p>
              <a:pPr>
                <a:lnSpc>
                  <a:spcPct val="130000"/>
                </a:lnSpc>
              </a:pPr>
              <a:endParaRPr lang="zh-CN" altLang="en-US" sz="1000" dirty="0">
                <a:solidFill>
                  <a:srgbClr val="8283A3"/>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a:solidFill>
                  <a:srgbClr val="FF0000"/>
                </a:solidFill>
                <a:effectLst>
                  <a:outerShdw blurRad="38100" dist="19050" dir="2700000" algn="tl" rotWithShape="0">
                    <a:schemeClr val="dk1">
                      <a:alpha val="40000"/>
                    </a:schemeClr>
                  </a:outerShdw>
                </a:effectLst>
              </a:rPr>
              <a:t>科技</a:t>
            </a:r>
            <a:r>
              <a:rPr lang="zh-CN" altLang="en-US" sz="2000" b="1" dirty="0" smtClean="0">
                <a:solidFill>
                  <a:srgbClr val="FF0000"/>
                </a:solidFill>
                <a:effectLst>
                  <a:outerShdw blurRad="38100" dist="19050" dir="2700000" algn="tl" rotWithShape="0">
                    <a:schemeClr val="dk1">
                      <a:alpha val="40000"/>
                    </a:schemeClr>
                  </a:outerShdw>
                </a:effectLst>
              </a:rPr>
              <a:t>奖励申报申请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5"/>
          <a:stretch>
            <a:fillRect/>
          </a:stretch>
        </p:blipFill>
        <p:spPr>
          <a:xfrm>
            <a:off x="497204" y="822324"/>
            <a:ext cx="7130843" cy="5902671"/>
          </a:xfrm>
          <a:prstGeom prst="rect">
            <a:avLst/>
          </a:prstGeom>
        </p:spPr>
      </p:pic>
      <p:sp>
        <p:nvSpPr>
          <p:cNvPr id="15" name="文本框 14"/>
          <p:cNvSpPr txBox="1"/>
          <p:nvPr/>
        </p:nvSpPr>
        <p:spPr>
          <a:xfrm>
            <a:off x="4224942" y="2565403"/>
            <a:ext cx="4705351" cy="559316"/>
          </a:xfrm>
          <a:prstGeom prst="rect">
            <a:avLst/>
          </a:prstGeom>
          <a:noFill/>
          <a:ln>
            <a:no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solidFill>
                  <a:srgbClr val="FF0000"/>
                </a:solidFill>
              </a:rPr>
              <a:t>科技奖励申报申请页面</a:t>
            </a:r>
            <a:endParaRPr lang="en-US" altLang="zh-CN" dirty="0">
              <a:solidFill>
                <a:srgbClr val="FF000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a:solidFill>
                  <a:srgbClr val="FF0000"/>
                </a:solidFill>
                <a:effectLst>
                  <a:outerShdw blurRad="38100" dist="19050" dir="2700000" algn="tl" rotWithShape="0">
                    <a:schemeClr val="dk1">
                      <a:alpha val="40000"/>
                    </a:schemeClr>
                  </a:outerShdw>
                </a:effectLst>
              </a:rPr>
              <a:t>科技</a:t>
            </a:r>
            <a:r>
              <a:rPr lang="zh-CN" altLang="en-US" sz="2000" b="1" dirty="0" smtClean="0">
                <a:solidFill>
                  <a:srgbClr val="FF0000"/>
                </a:solidFill>
                <a:effectLst>
                  <a:outerShdw blurRad="38100" dist="19050" dir="2700000" algn="tl" rotWithShape="0">
                    <a:schemeClr val="dk1">
                      <a:alpha val="40000"/>
                    </a:schemeClr>
                  </a:outerShdw>
                </a:effectLst>
              </a:rPr>
              <a:t>奖励申报申请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5"/>
          <a:stretch>
            <a:fillRect/>
          </a:stretch>
        </p:blipFill>
        <p:spPr>
          <a:xfrm>
            <a:off x="497205" y="766445"/>
            <a:ext cx="10026708" cy="5281637"/>
          </a:xfrm>
          <a:prstGeom prst="rect">
            <a:avLst/>
          </a:prstGeom>
        </p:spPr>
      </p:pic>
      <p:sp>
        <p:nvSpPr>
          <p:cNvPr id="9" name="文本框 8"/>
          <p:cNvSpPr txBox="1"/>
          <p:nvPr/>
        </p:nvSpPr>
        <p:spPr>
          <a:xfrm>
            <a:off x="4008811" y="2183018"/>
            <a:ext cx="4705351" cy="559316"/>
          </a:xfrm>
          <a:prstGeom prst="rect">
            <a:avLst/>
          </a:prstGeom>
          <a:noFill/>
          <a:ln>
            <a:no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solidFill>
                  <a:srgbClr val="FF0000"/>
                </a:solidFill>
              </a:rPr>
              <a:t>科技奖励申报申请页面</a:t>
            </a:r>
            <a:endParaRPr lang="en-US" altLang="zh-CN" dirty="0">
              <a:solidFill>
                <a:srgbClr val="FF0000"/>
              </a:solidFill>
            </a:endParaRPr>
          </a:p>
        </p:txBody>
      </p:sp>
      <p:sp>
        <p:nvSpPr>
          <p:cNvPr id="11" name="文本框 10"/>
          <p:cNvSpPr txBox="1"/>
          <p:nvPr/>
        </p:nvSpPr>
        <p:spPr>
          <a:xfrm>
            <a:off x="255287" y="6175082"/>
            <a:ext cx="11390596" cy="624406"/>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t>申请信息填写完成，点击“提交”按钮，科技奖励申报申请进入审批流程，在科技奖励列表中点击。</a:t>
            </a:r>
            <a:endParaRPr lang="en-US" altLang="zh-CN"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a:solidFill>
                  <a:srgbClr val="FF0000"/>
                </a:solidFill>
                <a:effectLst>
                  <a:outerShdw blurRad="38100" dist="19050" dir="2700000" algn="tl" rotWithShape="0">
                    <a:schemeClr val="dk1">
                      <a:alpha val="40000"/>
                    </a:schemeClr>
                  </a:outerShdw>
                </a:effectLst>
              </a:rPr>
              <a:t>科技</a:t>
            </a:r>
            <a:r>
              <a:rPr lang="zh-CN" altLang="en-US" sz="2000" b="1" dirty="0" smtClean="0">
                <a:solidFill>
                  <a:srgbClr val="FF0000"/>
                </a:solidFill>
                <a:effectLst>
                  <a:outerShdw blurRad="38100" dist="19050" dir="2700000" algn="tl" rotWithShape="0">
                    <a:schemeClr val="dk1">
                      <a:alpha val="40000"/>
                    </a:schemeClr>
                  </a:outerShdw>
                </a:effectLst>
              </a:rPr>
              <a:t>奖励申报申请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571419" y="3473770"/>
            <a:ext cx="6128639" cy="582842"/>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t>在科技奖励列表中点击“查看”按钮，查看审批进程。</a:t>
            </a:r>
            <a:endParaRPr lang="en-US" altLang="zh-CN" dirty="0"/>
          </a:p>
        </p:txBody>
      </p:sp>
      <p:pic>
        <p:nvPicPr>
          <p:cNvPr id="10" name="图片 9"/>
          <p:cNvPicPr>
            <a:picLocks noChangeAspect="1"/>
          </p:cNvPicPr>
          <p:nvPr/>
        </p:nvPicPr>
        <p:blipFill>
          <a:blip r:embed="rId5"/>
          <a:stretch>
            <a:fillRect/>
          </a:stretch>
        </p:blipFill>
        <p:spPr>
          <a:xfrm>
            <a:off x="643093" y="893445"/>
            <a:ext cx="3781425" cy="2247900"/>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stretch>
            <a:fillRect/>
          </a:stretch>
        </p:blipFill>
        <p:spPr>
          <a:xfrm>
            <a:off x="451485" y="1195070"/>
            <a:ext cx="11248209" cy="5180582"/>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a:solidFill>
                  <a:srgbClr val="FF0000"/>
                </a:solidFill>
                <a:effectLst>
                  <a:outerShdw blurRad="38100" dist="19050" dir="2700000" algn="tl" rotWithShape="0">
                    <a:schemeClr val="dk1">
                      <a:alpha val="40000"/>
                    </a:schemeClr>
                  </a:outerShdw>
                </a:effectLst>
              </a:rPr>
              <a:t>科技</a:t>
            </a:r>
            <a:r>
              <a:rPr lang="zh-CN" altLang="en-US" sz="2000" b="1" dirty="0" smtClean="0">
                <a:solidFill>
                  <a:srgbClr val="FF0000"/>
                </a:solidFill>
                <a:effectLst>
                  <a:outerShdw blurRad="38100" dist="19050" dir="2700000" algn="tl" rotWithShape="0">
                    <a:schemeClr val="dk1">
                      <a:alpha val="40000"/>
                    </a:schemeClr>
                  </a:outerShdw>
                </a:effectLst>
              </a:rPr>
              <a:t>奖励申报申请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667249" y="2390775"/>
            <a:ext cx="3838575" cy="369332"/>
          </a:xfrm>
          <a:prstGeom prst="rect">
            <a:avLst/>
          </a:prstGeom>
          <a:noFill/>
        </p:spPr>
        <p:txBody>
          <a:bodyPr wrap="square" rtlCol="0">
            <a:spAutoFit/>
          </a:bodyPr>
          <a:lstStyle/>
          <a:p>
            <a:r>
              <a:rPr lang="zh-CN" altLang="en-US" dirty="0" smtClean="0">
                <a:solidFill>
                  <a:srgbClr val="FF0000"/>
                </a:solidFill>
              </a:rPr>
              <a:t>科技奖励申报申请审批进程</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431345"/>
          <p:cNvPicPr>
            <a:picLocks noChangeAspect="1"/>
          </p:cNvPicPr>
          <p:nvPr>
            <p:custDataLst>
              <p:tags r:id="rId1"/>
            </p:custDataLst>
          </p:nvPr>
        </p:nvPicPr>
        <p:blipFill>
          <a:blip r:embed="rId5"/>
          <a:srcRect l="23749" t="-263" r="57228" b="263"/>
          <a:stretch>
            <a:fillRect/>
          </a:stretch>
        </p:blipFill>
        <p:spPr>
          <a:xfrm>
            <a:off x="0" y="-22860"/>
            <a:ext cx="3590290" cy="6881495"/>
          </a:xfrm>
          <a:prstGeom prst="rect">
            <a:avLst/>
          </a:prstGeom>
        </p:spPr>
      </p:pic>
      <p:sp>
        <p:nvSpPr>
          <p:cNvPr id="8" name="矩形 7"/>
          <p:cNvSpPr/>
          <p:nvPr userDrawn="1">
            <p:custDataLst>
              <p:tags r:id="rId2"/>
            </p:custDataLst>
          </p:nvPr>
        </p:nvSpPr>
        <p:spPr>
          <a:xfrm>
            <a:off x="3201670" y="1821180"/>
            <a:ext cx="8994775" cy="320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877060" y="2143760"/>
            <a:ext cx="2933065" cy="2570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smtClean="0">
                <a:ln w="19050">
                  <a:solidFill>
                    <a:schemeClr val="bg1"/>
                  </a:solidFill>
                </a:ln>
                <a:noFill/>
                <a:latin typeface="Arial Black" panose="020B0A04020102020204" charset="0"/>
                <a:cs typeface="Arial Black" panose="020B0A04020102020204" charset="0"/>
                <a:sym typeface="+mn-ea"/>
              </a:rPr>
              <a:t>10</a:t>
            </a:r>
            <a:endParaRPr lang="en-US" altLang="zh-CN" sz="12000" dirty="0">
              <a:ln w="19050">
                <a:solidFill>
                  <a:schemeClr val="bg1"/>
                </a:solidFill>
              </a:ln>
              <a:noFill/>
              <a:latin typeface="Arial Black" panose="020B0A04020102020204" charset="0"/>
              <a:cs typeface="Arial Black" panose="020B0A04020102020204" charset="0"/>
              <a:sym typeface="+mn-ea"/>
            </a:endParaRPr>
          </a:p>
        </p:txBody>
      </p:sp>
      <p:grpSp>
        <p:nvGrpSpPr>
          <p:cNvPr id="6" name="组合 5"/>
          <p:cNvGrpSpPr/>
          <p:nvPr/>
        </p:nvGrpSpPr>
        <p:grpSpPr>
          <a:xfrm>
            <a:off x="5178425" y="2527300"/>
            <a:ext cx="6846570" cy="1616075"/>
            <a:chOff x="6296" y="2892"/>
            <a:chExt cx="8384" cy="2953"/>
          </a:xfrm>
        </p:grpSpPr>
        <p:sp>
          <p:nvSpPr>
            <p:cNvPr id="4" name="文本框 3"/>
            <p:cNvSpPr txBox="1"/>
            <p:nvPr>
              <p:custDataLst>
                <p:tags r:id="rId3"/>
              </p:custDataLst>
            </p:nvPr>
          </p:nvSpPr>
          <p:spPr>
            <a:xfrm>
              <a:off x="6296" y="2892"/>
              <a:ext cx="8384" cy="1743"/>
            </a:xfrm>
            <a:prstGeom prst="rect">
              <a:avLst/>
            </a:prstGeom>
            <a:noFill/>
          </p:spPr>
          <p:txBody>
            <a:bodyPr wrap="square" rtlCol="0">
              <a:spAutoFit/>
            </a:bodyPr>
            <a:lstStyle/>
            <a:p>
              <a:r>
                <a:rPr lang="zh-CN" altLang="en-US" sz="5600" b="1" dirty="0">
                  <a:solidFill>
                    <a:srgbClr val="0B0E49"/>
                  </a:solidFill>
                  <a:sym typeface="+mn-ea"/>
                </a:rPr>
                <a:t>科技</a:t>
              </a:r>
              <a:r>
                <a:rPr lang="zh-CN" altLang="en-US" sz="5600" b="1" dirty="0" smtClean="0">
                  <a:solidFill>
                    <a:srgbClr val="0B0E49"/>
                  </a:solidFill>
                  <a:sym typeface="+mn-ea"/>
                </a:rPr>
                <a:t>奖励入库申请</a:t>
              </a:r>
              <a:endParaRPr lang="zh-CN" altLang="en-US" sz="5600" b="1" dirty="0">
                <a:solidFill>
                  <a:srgbClr val="0B0E49"/>
                </a:solidFill>
                <a:sym typeface="+mn-ea"/>
              </a:endParaRPr>
            </a:p>
          </p:txBody>
        </p:sp>
        <p:sp>
          <p:nvSpPr>
            <p:cNvPr id="3" name="文本框 2"/>
            <p:cNvSpPr txBox="1"/>
            <p:nvPr/>
          </p:nvSpPr>
          <p:spPr>
            <a:xfrm>
              <a:off x="6621" y="4658"/>
              <a:ext cx="6400" cy="434"/>
            </a:xfrm>
            <a:prstGeom prst="rect">
              <a:avLst/>
            </a:prstGeom>
            <a:noFill/>
          </p:spPr>
          <p:txBody>
            <a:bodyPr wrap="square" rtlCol="0">
              <a:spAutoFit/>
            </a:bodyPr>
            <a:lstStyle/>
            <a:p>
              <a:r>
                <a:rPr lang="en-US" altLang="zh-CN" sz="1200" dirty="0">
                  <a:solidFill>
                    <a:srgbClr val="626599"/>
                  </a:solidFill>
                  <a:sym typeface="+mn-ea"/>
                </a:rPr>
                <a:t>OVERVIEW OF ANNUAL WORK</a:t>
              </a:r>
            </a:p>
          </p:txBody>
        </p:sp>
        <p:cxnSp>
          <p:nvCxnSpPr>
            <p:cNvPr id="5" name="直接连接符 4"/>
            <p:cNvCxnSpPr/>
            <p:nvPr/>
          </p:nvCxnSpPr>
          <p:spPr>
            <a:xfrm>
              <a:off x="6747" y="5194"/>
              <a:ext cx="6792" cy="0"/>
            </a:xfrm>
            <a:prstGeom prst="line">
              <a:avLst/>
            </a:prstGeom>
            <a:ln>
              <a:solidFill>
                <a:srgbClr val="0B0E6B"/>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621" y="5386"/>
              <a:ext cx="6917" cy="459"/>
            </a:xfrm>
            <a:prstGeom prst="rect">
              <a:avLst/>
            </a:prstGeom>
            <a:noFill/>
          </p:spPr>
          <p:txBody>
            <a:bodyPr wrap="square" rtlCol="0">
              <a:spAutoFit/>
            </a:bodyPr>
            <a:lstStyle/>
            <a:p>
              <a:pPr>
                <a:lnSpc>
                  <a:spcPct val="130000"/>
                </a:lnSpc>
              </a:pPr>
              <a:endParaRPr lang="zh-CN" altLang="en-US" sz="1000" dirty="0">
                <a:solidFill>
                  <a:srgbClr val="8283A3"/>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a:solidFill>
                  <a:srgbClr val="FF0000"/>
                </a:solidFill>
                <a:effectLst>
                  <a:outerShdw blurRad="38100" dist="19050" dir="2700000" algn="tl" rotWithShape="0">
                    <a:schemeClr val="dk1">
                      <a:alpha val="40000"/>
                    </a:schemeClr>
                  </a:outerShdw>
                </a:effectLst>
              </a:rPr>
              <a:t>科技</a:t>
            </a:r>
            <a:r>
              <a:rPr lang="zh-CN" altLang="en-US" sz="2000" b="1" dirty="0" smtClean="0">
                <a:solidFill>
                  <a:srgbClr val="FF0000"/>
                </a:solidFill>
                <a:effectLst>
                  <a:outerShdw blurRad="38100" dist="19050" dir="2700000" algn="tl" rotWithShape="0">
                    <a:schemeClr val="dk1">
                      <a:alpha val="40000"/>
                    </a:schemeClr>
                  </a:outerShdw>
                </a:effectLst>
              </a:rPr>
              <a:t>奖励入库流程</a:t>
            </a: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883" y="1461019"/>
            <a:ext cx="11659403" cy="3511002"/>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a:solidFill>
                  <a:srgbClr val="FF0000"/>
                </a:solidFill>
                <a:effectLst>
                  <a:outerShdw blurRad="38100" dist="19050" dir="2700000" algn="tl" rotWithShape="0">
                    <a:schemeClr val="dk1">
                      <a:alpha val="40000"/>
                    </a:schemeClr>
                  </a:outerShdw>
                </a:effectLst>
              </a:rPr>
              <a:t>科技</a:t>
            </a:r>
            <a:r>
              <a:rPr lang="zh-CN" altLang="en-US" sz="2000" b="1" dirty="0" smtClean="0">
                <a:solidFill>
                  <a:srgbClr val="FF0000"/>
                </a:solidFill>
                <a:effectLst>
                  <a:outerShdw blurRad="38100" dist="19050" dir="2700000" algn="tl" rotWithShape="0">
                    <a:schemeClr val="dk1">
                      <a:alpha val="40000"/>
                    </a:schemeClr>
                  </a:outerShdw>
                </a:effectLst>
              </a:rPr>
              <a:t>奖励入库申请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3251832" y="4278257"/>
            <a:ext cx="8279133" cy="1265293"/>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a:sym typeface="+mn-ea"/>
              </a:rPr>
              <a:t>依次点击菜单“科技奖励管理”</a:t>
            </a:r>
            <a:r>
              <a:rPr lang="en-US" altLang="zh-CN" dirty="0">
                <a:sym typeface="+mn-ea"/>
              </a:rPr>
              <a:t>-&gt;</a:t>
            </a:r>
            <a:r>
              <a:rPr lang="zh-CN" altLang="en-US" dirty="0" smtClean="0">
                <a:sym typeface="+mn-ea"/>
              </a:rPr>
              <a:t>“科技奖励列表”</a:t>
            </a:r>
            <a:r>
              <a:rPr lang="en-US" altLang="zh-CN" dirty="0">
                <a:sym typeface="+mn-ea"/>
              </a:rPr>
              <a:t/>
            </a:r>
            <a:br>
              <a:rPr lang="en-US" altLang="zh-CN" dirty="0">
                <a:sym typeface="+mn-ea"/>
              </a:rPr>
            </a:br>
            <a:r>
              <a:rPr lang="en-US" altLang="zh-CN" dirty="0">
                <a:sym typeface="+mn-ea"/>
              </a:rPr>
              <a:t>-&gt;</a:t>
            </a:r>
            <a:r>
              <a:rPr lang="zh-CN" altLang="en-US" dirty="0">
                <a:sym typeface="+mn-ea"/>
              </a:rPr>
              <a:t>点击“申报奖励”按钮，进入科技</a:t>
            </a:r>
            <a:r>
              <a:rPr lang="zh-CN" altLang="en-US" dirty="0" smtClean="0">
                <a:sym typeface="+mn-ea"/>
              </a:rPr>
              <a:t>奖励入库申请</a:t>
            </a:r>
            <a:r>
              <a:rPr lang="zh-CN" altLang="en-US" dirty="0">
                <a:sym typeface="+mn-ea"/>
              </a:rPr>
              <a:t>信息填写</a:t>
            </a:r>
            <a:r>
              <a:rPr lang="zh-CN" altLang="en-US" dirty="0" smtClean="0">
                <a:sym typeface="+mn-ea"/>
              </a:rPr>
              <a:t>页面</a:t>
            </a:r>
            <a:r>
              <a:rPr lang="zh-CN" altLang="en-US" dirty="0" smtClean="0"/>
              <a:t>。</a:t>
            </a:r>
            <a:endParaRPr lang="en-US" altLang="zh-CN" dirty="0"/>
          </a:p>
        </p:txBody>
      </p:sp>
      <p:sp>
        <p:nvSpPr>
          <p:cNvPr id="2" name="文本框 1"/>
          <p:cNvSpPr txBox="1"/>
          <p:nvPr/>
        </p:nvSpPr>
        <p:spPr>
          <a:xfrm>
            <a:off x="3197572" y="2482477"/>
            <a:ext cx="1190625" cy="400110"/>
          </a:xfrm>
          <a:prstGeom prst="rect">
            <a:avLst/>
          </a:prstGeom>
          <a:noFill/>
        </p:spPr>
        <p:txBody>
          <a:bodyPr wrap="square" rtlCol="0">
            <a:spAutoFit/>
          </a:bodyPr>
          <a:lstStyle/>
          <a:p>
            <a:r>
              <a:rPr lang="zh-CN" altLang="en-US" sz="2000" dirty="0" smtClean="0">
                <a:solidFill>
                  <a:srgbClr val="FF0000"/>
                </a:solidFill>
              </a:rPr>
              <a:t>①</a:t>
            </a:r>
            <a:endParaRPr lang="zh-CN" altLang="en-US" sz="2000" dirty="0">
              <a:solidFill>
                <a:srgbClr val="FF0000"/>
              </a:solidFill>
            </a:endParaRPr>
          </a:p>
        </p:txBody>
      </p:sp>
      <p:pic>
        <p:nvPicPr>
          <p:cNvPr id="6" name="图片 5"/>
          <p:cNvPicPr>
            <a:picLocks noChangeAspect="1"/>
          </p:cNvPicPr>
          <p:nvPr/>
        </p:nvPicPr>
        <p:blipFill>
          <a:blip r:embed="rId5"/>
          <a:stretch>
            <a:fillRect/>
          </a:stretch>
        </p:blipFill>
        <p:spPr>
          <a:xfrm>
            <a:off x="499142" y="1011117"/>
            <a:ext cx="2622832" cy="3321437"/>
          </a:xfrm>
          <a:prstGeom prst="rect">
            <a:avLst/>
          </a:prstGeom>
          <a:ln>
            <a:noFill/>
          </a:ln>
          <a:effectLst>
            <a:outerShdw blurRad="190500" algn="tl" rotWithShape="0">
              <a:srgbClr val="000000">
                <a:alpha val="70000"/>
              </a:srgbClr>
            </a:outerShdw>
          </a:effectLst>
        </p:spPr>
      </p:pic>
      <p:pic>
        <p:nvPicPr>
          <p:cNvPr id="8" name="图片 7"/>
          <p:cNvPicPr>
            <a:picLocks noChangeAspect="1"/>
          </p:cNvPicPr>
          <p:nvPr/>
        </p:nvPicPr>
        <p:blipFill>
          <a:blip r:embed="rId6"/>
          <a:stretch>
            <a:fillRect/>
          </a:stretch>
        </p:blipFill>
        <p:spPr>
          <a:xfrm>
            <a:off x="3952875" y="1011117"/>
            <a:ext cx="5723572" cy="3022468"/>
          </a:xfrm>
          <a:prstGeom prst="rect">
            <a:avLst/>
          </a:prstGeom>
          <a:ln>
            <a:noFill/>
          </a:ln>
          <a:effectLst>
            <a:outerShdw blurRad="190500" algn="tl" rotWithShape="0">
              <a:srgbClr val="000000">
                <a:alpha val="70000"/>
              </a:srgbClr>
            </a:outerShdw>
          </a:effectLst>
        </p:spPr>
      </p:pic>
      <p:sp>
        <p:nvSpPr>
          <p:cNvPr id="10" name="文本框 9"/>
          <p:cNvSpPr txBox="1"/>
          <p:nvPr/>
        </p:nvSpPr>
        <p:spPr>
          <a:xfrm>
            <a:off x="3121974" y="3571571"/>
            <a:ext cx="1047750" cy="400110"/>
          </a:xfrm>
          <a:prstGeom prst="rect">
            <a:avLst/>
          </a:prstGeom>
          <a:noFill/>
        </p:spPr>
        <p:txBody>
          <a:bodyPr wrap="square" rtlCol="0">
            <a:spAutoFit/>
          </a:bodyPr>
          <a:lstStyle/>
          <a:p>
            <a:r>
              <a:rPr lang="zh-CN" altLang="en-US" sz="2000" dirty="0" smtClean="0">
                <a:solidFill>
                  <a:srgbClr val="FF0000"/>
                </a:solidFill>
              </a:rPr>
              <a:t>②</a:t>
            </a:r>
            <a:endParaRPr lang="zh-CN" altLang="en-US" sz="2000" dirty="0">
              <a:solidFill>
                <a:srgbClr val="FF0000"/>
              </a:solidFill>
            </a:endParaRPr>
          </a:p>
        </p:txBody>
      </p:sp>
      <p:sp>
        <p:nvSpPr>
          <p:cNvPr id="11" name="矩形 10"/>
          <p:cNvSpPr/>
          <p:nvPr/>
        </p:nvSpPr>
        <p:spPr>
          <a:xfrm>
            <a:off x="423543" y="2464687"/>
            <a:ext cx="2774029" cy="4142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703499" y="2139243"/>
            <a:ext cx="1047750" cy="400110"/>
          </a:xfrm>
          <a:prstGeom prst="rect">
            <a:avLst/>
          </a:prstGeom>
          <a:noFill/>
        </p:spPr>
        <p:txBody>
          <a:bodyPr wrap="square" rtlCol="0">
            <a:spAutoFit/>
          </a:bodyPr>
          <a:lstStyle/>
          <a:p>
            <a:r>
              <a:rPr lang="zh-CN" altLang="en-US" sz="2000" dirty="0">
                <a:solidFill>
                  <a:srgbClr val="FF0000"/>
                </a:solidFill>
              </a:rPr>
              <a:t>③</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a:solidFill>
                  <a:srgbClr val="FF0000"/>
                </a:solidFill>
                <a:effectLst>
                  <a:outerShdw blurRad="38100" dist="19050" dir="2700000" algn="tl" rotWithShape="0">
                    <a:schemeClr val="dk1">
                      <a:alpha val="40000"/>
                    </a:schemeClr>
                  </a:outerShdw>
                </a:effectLst>
              </a:rPr>
              <a:t>科技</a:t>
            </a:r>
            <a:r>
              <a:rPr lang="zh-CN" altLang="en-US" sz="2000" b="1" dirty="0" smtClean="0">
                <a:solidFill>
                  <a:srgbClr val="FF0000"/>
                </a:solidFill>
                <a:effectLst>
                  <a:outerShdw blurRad="38100" dist="19050" dir="2700000" algn="tl" rotWithShape="0">
                    <a:schemeClr val="dk1">
                      <a:alpha val="40000"/>
                    </a:schemeClr>
                  </a:outerShdw>
                </a:effectLst>
              </a:rPr>
              <a:t>奖励入库申请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5"/>
          <a:stretch>
            <a:fillRect/>
          </a:stretch>
        </p:blipFill>
        <p:spPr>
          <a:xfrm>
            <a:off x="358240" y="822325"/>
            <a:ext cx="5962374" cy="5892800"/>
          </a:xfrm>
          <a:prstGeom prst="rect">
            <a:avLst/>
          </a:prstGeom>
        </p:spPr>
      </p:pic>
      <p:pic>
        <p:nvPicPr>
          <p:cNvPr id="9" name="图片 8"/>
          <p:cNvPicPr>
            <a:picLocks noChangeAspect="1"/>
          </p:cNvPicPr>
          <p:nvPr/>
        </p:nvPicPr>
        <p:blipFill>
          <a:blip r:embed="rId6"/>
          <a:stretch>
            <a:fillRect/>
          </a:stretch>
        </p:blipFill>
        <p:spPr>
          <a:xfrm>
            <a:off x="6763818" y="766445"/>
            <a:ext cx="5021147" cy="5851932"/>
          </a:xfrm>
          <a:prstGeom prst="rect">
            <a:avLst/>
          </a:prstGeom>
        </p:spPr>
      </p:pic>
      <p:sp>
        <p:nvSpPr>
          <p:cNvPr id="14" name="文本框 13"/>
          <p:cNvSpPr txBox="1"/>
          <p:nvPr/>
        </p:nvSpPr>
        <p:spPr>
          <a:xfrm>
            <a:off x="3339427" y="3011413"/>
            <a:ext cx="3838575" cy="369332"/>
          </a:xfrm>
          <a:prstGeom prst="rect">
            <a:avLst/>
          </a:prstGeom>
          <a:noFill/>
        </p:spPr>
        <p:txBody>
          <a:bodyPr wrap="square" rtlCol="0">
            <a:spAutoFit/>
          </a:bodyPr>
          <a:lstStyle/>
          <a:p>
            <a:r>
              <a:rPr lang="zh-CN" altLang="en-US" dirty="0" smtClean="0">
                <a:solidFill>
                  <a:srgbClr val="FF0000"/>
                </a:solidFill>
              </a:rPr>
              <a:t>科技奖励</a:t>
            </a:r>
            <a:r>
              <a:rPr lang="zh-CN" altLang="en-US" dirty="0">
                <a:solidFill>
                  <a:srgbClr val="FF0000"/>
                </a:solidFill>
              </a:rPr>
              <a:t>入库</a:t>
            </a:r>
            <a:r>
              <a:rPr lang="zh-CN" altLang="en-US" dirty="0" smtClean="0">
                <a:solidFill>
                  <a:srgbClr val="FF0000"/>
                </a:solidFill>
              </a:rPr>
              <a:t>申请页面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a:solidFill>
                  <a:srgbClr val="FF0000"/>
                </a:solidFill>
                <a:effectLst>
                  <a:outerShdw blurRad="38100" dist="19050" dir="2700000" algn="tl" rotWithShape="0">
                    <a:schemeClr val="dk1">
                      <a:alpha val="40000"/>
                    </a:schemeClr>
                  </a:outerShdw>
                </a:effectLst>
              </a:rPr>
              <a:t>科技</a:t>
            </a:r>
            <a:r>
              <a:rPr lang="zh-CN" altLang="en-US" sz="2000" b="1" dirty="0" smtClean="0">
                <a:solidFill>
                  <a:srgbClr val="FF0000"/>
                </a:solidFill>
                <a:effectLst>
                  <a:outerShdw blurRad="38100" dist="19050" dir="2700000" algn="tl" rotWithShape="0">
                    <a:schemeClr val="dk1">
                      <a:alpha val="40000"/>
                    </a:schemeClr>
                  </a:outerShdw>
                </a:effectLst>
              </a:rPr>
              <a:t>奖励入库申请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107555" y="1099167"/>
            <a:ext cx="4341495" cy="1949709"/>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t>点击搜索图标，选择已经审核通过的科技奖励申报申请，再点击“确定”按钮。如果的确找不到科技奖励信息可以点击“手动输入”按钮。</a:t>
            </a:r>
            <a:endParaRPr lang="en-US" altLang="zh-CN" dirty="0"/>
          </a:p>
        </p:txBody>
      </p:sp>
      <p:pic>
        <p:nvPicPr>
          <p:cNvPr id="2" name="图片 1"/>
          <p:cNvPicPr>
            <a:picLocks noChangeAspect="1"/>
          </p:cNvPicPr>
          <p:nvPr/>
        </p:nvPicPr>
        <p:blipFill>
          <a:blip r:embed="rId5"/>
          <a:stretch>
            <a:fillRect/>
          </a:stretch>
        </p:blipFill>
        <p:spPr>
          <a:xfrm>
            <a:off x="370205" y="739261"/>
            <a:ext cx="6381750" cy="2209800"/>
          </a:xfrm>
          <a:prstGeom prst="rect">
            <a:avLst/>
          </a:prstGeom>
        </p:spPr>
      </p:pic>
      <p:pic>
        <p:nvPicPr>
          <p:cNvPr id="5" name="图片 4"/>
          <p:cNvPicPr>
            <a:picLocks noChangeAspect="1"/>
          </p:cNvPicPr>
          <p:nvPr/>
        </p:nvPicPr>
        <p:blipFill>
          <a:blip r:embed="rId6"/>
          <a:stretch>
            <a:fillRect/>
          </a:stretch>
        </p:blipFill>
        <p:spPr>
          <a:xfrm>
            <a:off x="451485" y="3281783"/>
            <a:ext cx="9417316" cy="3216071"/>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a:solidFill>
                  <a:srgbClr val="FF0000"/>
                </a:solidFill>
                <a:effectLst>
                  <a:outerShdw blurRad="38100" dist="19050" dir="2700000" algn="tl" rotWithShape="0">
                    <a:schemeClr val="dk1">
                      <a:alpha val="40000"/>
                    </a:schemeClr>
                  </a:outerShdw>
                </a:effectLst>
              </a:rPr>
              <a:t>科技</a:t>
            </a:r>
            <a:r>
              <a:rPr lang="zh-CN" altLang="en-US" sz="2000" b="1" dirty="0" smtClean="0">
                <a:solidFill>
                  <a:srgbClr val="FF0000"/>
                </a:solidFill>
                <a:effectLst>
                  <a:outerShdw blurRad="38100" dist="19050" dir="2700000" algn="tl" rotWithShape="0">
                    <a:schemeClr val="dk1">
                      <a:alpha val="40000"/>
                    </a:schemeClr>
                  </a:outerShdw>
                </a:effectLst>
              </a:rPr>
              <a:t>奖励入库申请</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51485" y="763217"/>
            <a:ext cx="6541679" cy="1105762"/>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t>入库申请</a:t>
            </a:r>
            <a:r>
              <a:rPr lang="zh-CN" altLang="en-US" dirty="0"/>
              <a:t>信息填写完成，点击“提交”按钮</a:t>
            </a:r>
            <a:r>
              <a:rPr lang="zh-CN" altLang="en-US" dirty="0" smtClean="0"/>
              <a:t>，进入</a:t>
            </a:r>
            <a:r>
              <a:rPr lang="zh-CN" altLang="en-US" dirty="0"/>
              <a:t>审批流程，在科技奖励列表中点击“查看”按钮，查看审批进程。</a:t>
            </a:r>
            <a:endParaRPr lang="en-US" altLang="zh-CN" dirty="0"/>
          </a:p>
        </p:txBody>
      </p:sp>
      <p:pic>
        <p:nvPicPr>
          <p:cNvPr id="5" name="图片 4"/>
          <p:cNvPicPr>
            <a:picLocks noChangeAspect="1"/>
          </p:cNvPicPr>
          <p:nvPr/>
        </p:nvPicPr>
        <p:blipFill>
          <a:blip r:embed="rId5"/>
          <a:stretch>
            <a:fillRect/>
          </a:stretch>
        </p:blipFill>
        <p:spPr>
          <a:xfrm>
            <a:off x="451485" y="2196012"/>
            <a:ext cx="11870758" cy="4514232"/>
          </a:xfrm>
          <a:prstGeom prst="rect">
            <a:avLst/>
          </a:prstGeom>
        </p:spPr>
      </p:pic>
      <p:pic>
        <p:nvPicPr>
          <p:cNvPr id="6" name="图片 5"/>
          <p:cNvPicPr>
            <a:picLocks noChangeAspect="1"/>
          </p:cNvPicPr>
          <p:nvPr/>
        </p:nvPicPr>
        <p:blipFill>
          <a:blip r:embed="rId6"/>
          <a:stretch>
            <a:fillRect/>
          </a:stretch>
        </p:blipFill>
        <p:spPr>
          <a:xfrm>
            <a:off x="7709064" y="603337"/>
            <a:ext cx="2886075" cy="14287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0B0E49"/>
                </a:solidFill>
                <a:sym typeface="+mn-ea"/>
              </a:rPr>
              <a:t>纵向项目申报流程</a:t>
            </a:r>
          </a:p>
        </p:txBody>
      </p:sp>
      <p:cxnSp>
        <p:nvCxnSpPr>
          <p:cNvPr id="4" name="直接连接符 3"/>
          <p:cNvCxnSpPr/>
          <p:nvPr/>
        </p:nvCxnSpPr>
        <p:spPr>
          <a:xfrm>
            <a:off x="451485" y="695325"/>
            <a:ext cx="2817495"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3"/>
          <a:stretch>
            <a:fillRect/>
          </a:stretch>
        </p:blipFill>
        <p:spPr>
          <a:xfrm>
            <a:off x="287077" y="1009021"/>
            <a:ext cx="11591914" cy="5466594"/>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431345"/>
          <p:cNvPicPr>
            <a:picLocks noChangeAspect="1"/>
          </p:cNvPicPr>
          <p:nvPr>
            <p:custDataLst>
              <p:tags r:id="rId1"/>
            </p:custDataLst>
          </p:nvPr>
        </p:nvPicPr>
        <p:blipFill>
          <a:blip r:embed="rId5"/>
          <a:srcRect l="23749" t="-263" r="57228" b="263"/>
          <a:stretch>
            <a:fillRect/>
          </a:stretch>
        </p:blipFill>
        <p:spPr>
          <a:xfrm>
            <a:off x="0" y="-22860"/>
            <a:ext cx="3590290" cy="6881495"/>
          </a:xfrm>
          <a:prstGeom prst="rect">
            <a:avLst/>
          </a:prstGeom>
        </p:spPr>
      </p:pic>
      <p:sp>
        <p:nvSpPr>
          <p:cNvPr id="8" name="矩形 7"/>
          <p:cNvSpPr/>
          <p:nvPr userDrawn="1">
            <p:custDataLst>
              <p:tags r:id="rId2"/>
            </p:custDataLst>
          </p:nvPr>
        </p:nvSpPr>
        <p:spPr>
          <a:xfrm>
            <a:off x="3201670" y="1821180"/>
            <a:ext cx="8994775" cy="320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877060" y="2143760"/>
            <a:ext cx="2933065" cy="2570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smtClean="0">
                <a:ln w="19050">
                  <a:solidFill>
                    <a:schemeClr val="bg1"/>
                  </a:solidFill>
                </a:ln>
                <a:noFill/>
                <a:latin typeface="Arial Black" panose="020B0A04020102020204" charset="0"/>
                <a:cs typeface="Arial Black" panose="020B0A04020102020204" charset="0"/>
                <a:sym typeface="+mn-ea"/>
              </a:rPr>
              <a:t>11</a:t>
            </a:r>
            <a:endParaRPr lang="en-US" altLang="zh-CN" sz="12000" dirty="0">
              <a:ln w="19050">
                <a:solidFill>
                  <a:schemeClr val="bg1"/>
                </a:solidFill>
              </a:ln>
              <a:noFill/>
              <a:latin typeface="Arial Black" panose="020B0A04020102020204" charset="0"/>
              <a:cs typeface="Arial Black" panose="020B0A04020102020204" charset="0"/>
              <a:sym typeface="+mn-ea"/>
            </a:endParaRPr>
          </a:p>
        </p:txBody>
      </p:sp>
      <p:grpSp>
        <p:nvGrpSpPr>
          <p:cNvPr id="6" name="组合 5"/>
          <p:cNvGrpSpPr/>
          <p:nvPr/>
        </p:nvGrpSpPr>
        <p:grpSpPr>
          <a:xfrm>
            <a:off x="5178425" y="2527300"/>
            <a:ext cx="6846570" cy="1616075"/>
            <a:chOff x="6296" y="2892"/>
            <a:chExt cx="8384" cy="2953"/>
          </a:xfrm>
        </p:grpSpPr>
        <p:sp>
          <p:nvSpPr>
            <p:cNvPr id="4" name="文本框 3"/>
            <p:cNvSpPr txBox="1"/>
            <p:nvPr>
              <p:custDataLst>
                <p:tags r:id="rId3"/>
              </p:custDataLst>
            </p:nvPr>
          </p:nvSpPr>
          <p:spPr>
            <a:xfrm>
              <a:off x="6296" y="2892"/>
              <a:ext cx="8384" cy="1743"/>
            </a:xfrm>
            <a:prstGeom prst="rect">
              <a:avLst/>
            </a:prstGeom>
            <a:noFill/>
          </p:spPr>
          <p:txBody>
            <a:bodyPr wrap="square" rtlCol="0">
              <a:spAutoFit/>
            </a:bodyPr>
            <a:lstStyle/>
            <a:p>
              <a:r>
                <a:rPr lang="zh-CN" altLang="en-US" sz="5600" b="1" dirty="0" smtClean="0">
                  <a:solidFill>
                    <a:srgbClr val="0B0E49"/>
                  </a:solidFill>
                  <a:sym typeface="+mn-ea"/>
                </a:rPr>
                <a:t>科技学术活动申报</a:t>
              </a:r>
              <a:endParaRPr lang="zh-CN" altLang="en-US" sz="5600" b="1" dirty="0">
                <a:solidFill>
                  <a:srgbClr val="0B0E49"/>
                </a:solidFill>
                <a:sym typeface="+mn-ea"/>
              </a:endParaRPr>
            </a:p>
          </p:txBody>
        </p:sp>
        <p:sp>
          <p:nvSpPr>
            <p:cNvPr id="3" name="文本框 2"/>
            <p:cNvSpPr txBox="1"/>
            <p:nvPr/>
          </p:nvSpPr>
          <p:spPr>
            <a:xfrm>
              <a:off x="6621" y="4658"/>
              <a:ext cx="6400" cy="434"/>
            </a:xfrm>
            <a:prstGeom prst="rect">
              <a:avLst/>
            </a:prstGeom>
            <a:noFill/>
          </p:spPr>
          <p:txBody>
            <a:bodyPr wrap="square" rtlCol="0">
              <a:spAutoFit/>
            </a:bodyPr>
            <a:lstStyle/>
            <a:p>
              <a:r>
                <a:rPr lang="en-US" altLang="zh-CN" sz="1200" dirty="0">
                  <a:solidFill>
                    <a:srgbClr val="626599"/>
                  </a:solidFill>
                  <a:sym typeface="+mn-ea"/>
                </a:rPr>
                <a:t>OVERVIEW OF ANNUAL WORK</a:t>
              </a:r>
            </a:p>
          </p:txBody>
        </p:sp>
        <p:cxnSp>
          <p:nvCxnSpPr>
            <p:cNvPr id="5" name="直接连接符 4"/>
            <p:cNvCxnSpPr/>
            <p:nvPr/>
          </p:nvCxnSpPr>
          <p:spPr>
            <a:xfrm>
              <a:off x="6747" y="5194"/>
              <a:ext cx="6792" cy="0"/>
            </a:xfrm>
            <a:prstGeom prst="line">
              <a:avLst/>
            </a:prstGeom>
            <a:ln>
              <a:solidFill>
                <a:srgbClr val="0B0E6B"/>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621" y="5386"/>
              <a:ext cx="6917" cy="459"/>
            </a:xfrm>
            <a:prstGeom prst="rect">
              <a:avLst/>
            </a:prstGeom>
            <a:noFill/>
          </p:spPr>
          <p:txBody>
            <a:bodyPr wrap="square" rtlCol="0">
              <a:spAutoFit/>
            </a:bodyPr>
            <a:lstStyle/>
            <a:p>
              <a:pPr>
                <a:lnSpc>
                  <a:spcPct val="130000"/>
                </a:lnSpc>
              </a:pPr>
              <a:endParaRPr lang="zh-CN" altLang="en-US" sz="1000" dirty="0">
                <a:solidFill>
                  <a:srgbClr val="8283A3"/>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0B0E49"/>
                </a:solidFill>
                <a:sym typeface="+mn-ea"/>
              </a:rPr>
              <a:t>科技学术活动申报流程</a:t>
            </a: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580" y="1052058"/>
            <a:ext cx="11351727" cy="5348741"/>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0B0E49"/>
                </a:solidFill>
                <a:sym typeface="+mn-ea"/>
              </a:rPr>
              <a:t>科技学术活动申报</a:t>
            </a: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94307" y="4308365"/>
            <a:ext cx="11588118" cy="1101835"/>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a:sym typeface="+mn-ea"/>
              </a:rPr>
              <a:t>依次点击</a:t>
            </a:r>
            <a:r>
              <a:rPr lang="zh-CN" altLang="en-US" dirty="0" smtClean="0">
                <a:sym typeface="+mn-ea"/>
              </a:rPr>
              <a:t>菜单“科技学术活动管理”</a:t>
            </a:r>
            <a:r>
              <a:rPr lang="en-US" altLang="zh-CN" dirty="0" smtClean="0">
                <a:sym typeface="+mn-ea"/>
              </a:rPr>
              <a:t>-&gt;</a:t>
            </a:r>
            <a:r>
              <a:rPr lang="zh-CN" altLang="en-US" dirty="0" smtClean="0">
                <a:sym typeface="+mn-ea"/>
              </a:rPr>
              <a:t>“主办（承办）学术活动”</a:t>
            </a:r>
            <a:r>
              <a:rPr lang="en-US" altLang="zh-CN" dirty="0" smtClean="0">
                <a:sym typeface="+mn-ea"/>
              </a:rPr>
              <a:t>-&gt;</a:t>
            </a:r>
            <a:r>
              <a:rPr lang="zh-CN" altLang="en-US" dirty="0">
                <a:sym typeface="+mn-ea"/>
              </a:rPr>
              <a:t>点击</a:t>
            </a:r>
            <a:r>
              <a:rPr lang="zh-CN" altLang="en-US" dirty="0" smtClean="0">
                <a:sym typeface="+mn-ea"/>
              </a:rPr>
              <a:t>“主办（承办）活动申报”</a:t>
            </a:r>
            <a:r>
              <a:rPr lang="zh-CN" altLang="en-US" dirty="0">
                <a:sym typeface="+mn-ea"/>
              </a:rPr>
              <a:t>按钮，进入</a:t>
            </a:r>
            <a:r>
              <a:rPr lang="zh-CN" altLang="en-US" dirty="0" smtClean="0">
                <a:sym typeface="+mn-ea"/>
              </a:rPr>
              <a:t>科技学术活动申报信息</a:t>
            </a:r>
            <a:r>
              <a:rPr lang="zh-CN" altLang="en-US" dirty="0">
                <a:sym typeface="+mn-ea"/>
              </a:rPr>
              <a:t>填写</a:t>
            </a:r>
            <a:r>
              <a:rPr lang="zh-CN" altLang="en-US" dirty="0" smtClean="0">
                <a:sym typeface="+mn-ea"/>
              </a:rPr>
              <a:t>页面</a:t>
            </a:r>
            <a:r>
              <a:rPr lang="zh-CN" altLang="en-US" dirty="0" smtClean="0"/>
              <a:t>。</a:t>
            </a:r>
            <a:endParaRPr lang="en-US" altLang="zh-CN" dirty="0"/>
          </a:p>
        </p:txBody>
      </p:sp>
      <p:pic>
        <p:nvPicPr>
          <p:cNvPr id="5" name="图片 4"/>
          <p:cNvPicPr>
            <a:picLocks noChangeAspect="1"/>
          </p:cNvPicPr>
          <p:nvPr/>
        </p:nvPicPr>
        <p:blipFill>
          <a:blip r:embed="rId5"/>
          <a:stretch>
            <a:fillRect/>
          </a:stretch>
        </p:blipFill>
        <p:spPr>
          <a:xfrm>
            <a:off x="429260" y="1127608"/>
            <a:ext cx="2266950" cy="1828800"/>
          </a:xfrm>
          <a:prstGeom prst="rect">
            <a:avLst/>
          </a:prstGeom>
        </p:spPr>
      </p:pic>
      <p:pic>
        <p:nvPicPr>
          <p:cNvPr id="9" name="图片 8"/>
          <p:cNvPicPr>
            <a:picLocks noChangeAspect="1"/>
          </p:cNvPicPr>
          <p:nvPr/>
        </p:nvPicPr>
        <p:blipFill>
          <a:blip r:embed="rId6"/>
          <a:stretch>
            <a:fillRect/>
          </a:stretch>
        </p:blipFill>
        <p:spPr>
          <a:xfrm>
            <a:off x="3963035" y="1066879"/>
            <a:ext cx="5105400" cy="1343526"/>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a:srcRect l="1334"/>
          <a:stretch>
            <a:fillRect/>
          </a:stretch>
        </p:blipFill>
        <p:spPr>
          <a:xfrm>
            <a:off x="324514" y="893445"/>
            <a:ext cx="5753071" cy="5459730"/>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0B0E49"/>
                </a:solidFill>
                <a:sym typeface="+mn-ea"/>
              </a:rPr>
              <a:t>科技学术活动申报</a:t>
            </a: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3244177" y="2430388"/>
            <a:ext cx="3838575" cy="369332"/>
          </a:xfrm>
          <a:prstGeom prst="rect">
            <a:avLst/>
          </a:prstGeom>
          <a:noFill/>
        </p:spPr>
        <p:txBody>
          <a:bodyPr wrap="square" rtlCol="0">
            <a:spAutoFit/>
          </a:bodyPr>
          <a:lstStyle/>
          <a:p>
            <a:r>
              <a:rPr lang="zh-CN" altLang="en-US" dirty="0" smtClean="0">
                <a:solidFill>
                  <a:srgbClr val="FF0000"/>
                </a:solidFill>
              </a:rPr>
              <a:t>科技学术活动申报页面</a:t>
            </a:r>
            <a:endParaRPr lang="zh-CN" altLang="en-US" dirty="0">
              <a:solidFill>
                <a:srgbClr val="FF0000"/>
              </a:solidFill>
            </a:endParaRPr>
          </a:p>
        </p:txBody>
      </p:sp>
      <p:pic>
        <p:nvPicPr>
          <p:cNvPr id="2" name="图片 1"/>
          <p:cNvPicPr>
            <a:picLocks noChangeAspect="1"/>
          </p:cNvPicPr>
          <p:nvPr/>
        </p:nvPicPr>
        <p:blipFill>
          <a:blip r:embed="rId6"/>
          <a:stretch>
            <a:fillRect/>
          </a:stretch>
        </p:blipFill>
        <p:spPr>
          <a:xfrm>
            <a:off x="6250276" y="893445"/>
            <a:ext cx="5823489" cy="5434330"/>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stretch>
            <a:fillRect/>
          </a:stretch>
        </p:blipFill>
        <p:spPr>
          <a:xfrm>
            <a:off x="497204" y="943416"/>
            <a:ext cx="10342245" cy="5703551"/>
          </a:xfrm>
          <a:prstGeom prst="rect">
            <a:avLst/>
          </a:prstGeom>
        </p:spPr>
      </p:pic>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0B0E49"/>
                </a:solidFill>
                <a:sym typeface="+mn-ea"/>
              </a:rPr>
              <a:t>科技学术活动申报</a:t>
            </a: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349202" y="3392413"/>
            <a:ext cx="3838575" cy="369332"/>
          </a:xfrm>
          <a:prstGeom prst="rect">
            <a:avLst/>
          </a:prstGeom>
          <a:noFill/>
        </p:spPr>
        <p:txBody>
          <a:bodyPr wrap="square" rtlCol="0">
            <a:spAutoFit/>
          </a:bodyPr>
          <a:lstStyle/>
          <a:p>
            <a:r>
              <a:rPr lang="zh-CN" altLang="en-US" dirty="0" smtClean="0">
                <a:solidFill>
                  <a:srgbClr val="FF0000"/>
                </a:solidFill>
              </a:rPr>
              <a:t>科技学术活动申报页面</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0B0E49"/>
                </a:solidFill>
                <a:sym typeface="+mn-ea"/>
              </a:rPr>
              <a:t>科技学术活动申报</a:t>
            </a: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349202" y="3392413"/>
            <a:ext cx="3838575" cy="369332"/>
          </a:xfrm>
          <a:prstGeom prst="rect">
            <a:avLst/>
          </a:prstGeom>
          <a:noFill/>
        </p:spPr>
        <p:txBody>
          <a:bodyPr wrap="square" rtlCol="0">
            <a:spAutoFit/>
          </a:bodyPr>
          <a:lstStyle/>
          <a:p>
            <a:r>
              <a:rPr lang="zh-CN" altLang="en-US" dirty="0" smtClean="0">
                <a:solidFill>
                  <a:srgbClr val="FF0000"/>
                </a:solidFill>
              </a:rPr>
              <a:t>科技学术活动申报页面</a:t>
            </a:r>
            <a:endParaRPr lang="zh-CN" altLang="en-US" dirty="0">
              <a:solidFill>
                <a:srgbClr val="FF0000"/>
              </a:solidFill>
            </a:endParaRPr>
          </a:p>
        </p:txBody>
      </p:sp>
      <p:pic>
        <p:nvPicPr>
          <p:cNvPr id="5" name="图片 4"/>
          <p:cNvPicPr>
            <a:picLocks noChangeAspect="1"/>
          </p:cNvPicPr>
          <p:nvPr/>
        </p:nvPicPr>
        <p:blipFill>
          <a:blip r:embed="rId6"/>
          <a:stretch>
            <a:fillRect/>
          </a:stretch>
        </p:blipFill>
        <p:spPr>
          <a:xfrm>
            <a:off x="451485" y="893445"/>
            <a:ext cx="11371616" cy="4014788"/>
          </a:xfrm>
          <a:prstGeom prst="rect">
            <a:avLst/>
          </a:prstGeom>
        </p:spPr>
      </p:pic>
      <p:sp>
        <p:nvSpPr>
          <p:cNvPr id="8" name="文本框 7"/>
          <p:cNvSpPr txBox="1"/>
          <p:nvPr>
            <p:custDataLst>
              <p:tags r:id="rId4"/>
            </p:custDataLst>
          </p:nvPr>
        </p:nvSpPr>
        <p:spPr>
          <a:xfrm>
            <a:off x="451485" y="5223263"/>
            <a:ext cx="11160760" cy="516428"/>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marL="171450" indent="-171450">
              <a:lnSpc>
                <a:spcPct val="150000"/>
              </a:lnSpc>
              <a:buFont typeface="Arial" panose="020B0604020202020204" pitchFamily="34" charset="0"/>
              <a:buChar char="•"/>
              <a:defRPr sz="2000">
                <a:solidFill>
                  <a:srgbClr val="0070C0"/>
                </a:solidFill>
                <a:latin typeface="+mn-ea"/>
              </a:defRPr>
            </a:lvl1pPr>
          </a:lstStyle>
          <a:p>
            <a:pPr marL="0" indent="0">
              <a:buNone/>
            </a:pPr>
            <a:r>
              <a:rPr lang="zh-CN" altLang="en-US" dirty="0" smtClean="0">
                <a:sym typeface="+mn-ea"/>
              </a:rPr>
              <a:t>勾选“郑重承诺”，点击“提交”按钮，科技学术活动申报进入审批流程。</a:t>
            </a:r>
            <a:endParaRPr lang="en-US" altLang="zh-CN" dirty="0" smtClean="0">
              <a:sym typeface="+mn-ea"/>
            </a:endParaRPr>
          </a:p>
          <a:p>
            <a:endParaRPr lang="zh-CN" altLang="en-US" dirty="0">
              <a:sym typeface="+mn-ea"/>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0B0E49"/>
                </a:solidFill>
                <a:sym typeface="+mn-ea"/>
              </a:rPr>
              <a:t>科技学术活动申报</a:t>
            </a: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6"/>
          <a:stretch>
            <a:fillRect/>
          </a:stretch>
        </p:blipFill>
        <p:spPr>
          <a:xfrm>
            <a:off x="370206" y="925439"/>
            <a:ext cx="3503526" cy="2262876"/>
          </a:xfrm>
          <a:prstGeom prst="rect">
            <a:avLst/>
          </a:prstGeom>
        </p:spPr>
      </p:pic>
      <p:sp>
        <p:nvSpPr>
          <p:cNvPr id="10" name="文本框 9"/>
          <p:cNvSpPr txBox="1"/>
          <p:nvPr>
            <p:custDataLst>
              <p:tags r:id="rId4"/>
            </p:custDataLst>
          </p:nvPr>
        </p:nvSpPr>
        <p:spPr>
          <a:xfrm>
            <a:off x="4082703" y="1470269"/>
            <a:ext cx="7693661" cy="1085850"/>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marL="171450" indent="-171450">
              <a:lnSpc>
                <a:spcPct val="150000"/>
              </a:lnSpc>
              <a:buFont typeface="Arial" panose="020B0604020202020204" pitchFamily="34" charset="0"/>
              <a:buChar char="•"/>
              <a:defRPr sz="2000">
                <a:solidFill>
                  <a:srgbClr val="0070C0"/>
                </a:solidFill>
                <a:latin typeface="+mn-ea"/>
              </a:defRPr>
            </a:lvl1pPr>
          </a:lstStyle>
          <a:p>
            <a:pPr marL="0" indent="0">
              <a:buNone/>
            </a:pPr>
            <a:r>
              <a:rPr lang="zh-CN" altLang="en-US" dirty="0"/>
              <a:t>提交</a:t>
            </a:r>
            <a:r>
              <a:rPr lang="zh-CN" altLang="en-US" dirty="0" smtClean="0"/>
              <a:t>申请，进入科技学术活动申报申请列表，点击“查看“按钮，查看审批进度。</a:t>
            </a:r>
            <a:endParaRPr lang="en-US" altLang="zh-CN" dirty="0"/>
          </a:p>
          <a:p>
            <a:endParaRPr lang="zh-CN" altLang="en-US" b="1" dirty="0">
              <a:sym typeface="+mn-ea"/>
            </a:endParaRPr>
          </a:p>
        </p:txBody>
      </p:sp>
      <p:pic>
        <p:nvPicPr>
          <p:cNvPr id="9" name="图片 8"/>
          <p:cNvPicPr>
            <a:picLocks noChangeAspect="1"/>
          </p:cNvPicPr>
          <p:nvPr/>
        </p:nvPicPr>
        <p:blipFill rotWithShape="1">
          <a:blip r:embed="rId7"/>
          <a:srcRect l="454"/>
          <a:stretch>
            <a:fillRect/>
          </a:stretch>
        </p:blipFill>
        <p:spPr>
          <a:xfrm>
            <a:off x="278765" y="3259943"/>
            <a:ext cx="10519468" cy="3494089"/>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431345"/>
          <p:cNvPicPr>
            <a:picLocks noChangeAspect="1"/>
          </p:cNvPicPr>
          <p:nvPr>
            <p:custDataLst>
              <p:tags r:id="rId1"/>
            </p:custDataLst>
          </p:nvPr>
        </p:nvPicPr>
        <p:blipFill>
          <a:blip r:embed="rId5"/>
          <a:srcRect l="23749" t="-263" r="57228" b="263"/>
          <a:stretch>
            <a:fillRect/>
          </a:stretch>
        </p:blipFill>
        <p:spPr>
          <a:xfrm>
            <a:off x="0" y="-22860"/>
            <a:ext cx="3590290" cy="6881495"/>
          </a:xfrm>
          <a:prstGeom prst="rect">
            <a:avLst/>
          </a:prstGeom>
        </p:spPr>
      </p:pic>
      <p:sp>
        <p:nvSpPr>
          <p:cNvPr id="8" name="矩形 7"/>
          <p:cNvSpPr/>
          <p:nvPr userDrawn="1">
            <p:custDataLst>
              <p:tags r:id="rId2"/>
            </p:custDataLst>
          </p:nvPr>
        </p:nvSpPr>
        <p:spPr>
          <a:xfrm>
            <a:off x="3201670" y="1821180"/>
            <a:ext cx="8994775" cy="320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877060" y="2143760"/>
            <a:ext cx="2933065" cy="2570480"/>
          </a:xfrm>
          <a:prstGeom prst="rect">
            <a:avLst/>
          </a:prstGeom>
          <a:solidFill>
            <a:srgbClr val="345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smtClean="0">
                <a:ln w="19050">
                  <a:solidFill>
                    <a:schemeClr val="bg1"/>
                  </a:solidFill>
                </a:ln>
                <a:noFill/>
                <a:latin typeface="Arial Black" panose="020B0A04020102020204" charset="0"/>
                <a:cs typeface="Arial Black" panose="020B0A04020102020204" charset="0"/>
                <a:sym typeface="+mn-ea"/>
              </a:rPr>
              <a:t>12</a:t>
            </a:r>
            <a:endParaRPr lang="en-US" altLang="zh-CN" sz="12000" dirty="0">
              <a:ln w="19050">
                <a:solidFill>
                  <a:schemeClr val="bg1"/>
                </a:solidFill>
              </a:ln>
              <a:noFill/>
              <a:latin typeface="Arial Black" panose="020B0A04020102020204" charset="0"/>
              <a:cs typeface="Arial Black" panose="020B0A04020102020204" charset="0"/>
              <a:sym typeface="+mn-ea"/>
            </a:endParaRPr>
          </a:p>
        </p:txBody>
      </p:sp>
      <p:grpSp>
        <p:nvGrpSpPr>
          <p:cNvPr id="6" name="组合 5"/>
          <p:cNvGrpSpPr/>
          <p:nvPr/>
        </p:nvGrpSpPr>
        <p:grpSpPr>
          <a:xfrm>
            <a:off x="5231130" y="2258695"/>
            <a:ext cx="5323840" cy="1905635"/>
            <a:chOff x="6109" y="2844"/>
            <a:chExt cx="8384" cy="3001"/>
          </a:xfrm>
        </p:grpSpPr>
        <p:sp>
          <p:nvSpPr>
            <p:cNvPr id="4" name="文本框 3"/>
            <p:cNvSpPr txBox="1"/>
            <p:nvPr>
              <p:custDataLst>
                <p:tags r:id="rId3"/>
              </p:custDataLst>
            </p:nvPr>
          </p:nvSpPr>
          <p:spPr>
            <a:xfrm>
              <a:off x="6109" y="2844"/>
              <a:ext cx="8384" cy="1503"/>
            </a:xfrm>
            <a:prstGeom prst="rect">
              <a:avLst/>
            </a:prstGeom>
            <a:noFill/>
          </p:spPr>
          <p:txBody>
            <a:bodyPr wrap="square" rtlCol="0">
              <a:spAutoFit/>
            </a:bodyPr>
            <a:lstStyle/>
            <a:p>
              <a:r>
                <a:rPr lang="zh-CN" altLang="en-US" sz="5600" b="1" dirty="0" smtClean="0">
                  <a:solidFill>
                    <a:srgbClr val="0B0E49"/>
                  </a:solidFill>
                  <a:sym typeface="+mn-ea"/>
                </a:rPr>
                <a:t>科研报表</a:t>
              </a:r>
              <a:endParaRPr lang="zh-CN" altLang="en-US" sz="5600" b="1" dirty="0">
                <a:solidFill>
                  <a:srgbClr val="0B0E49"/>
                </a:solidFill>
                <a:sym typeface="+mn-ea"/>
              </a:endParaRPr>
            </a:p>
          </p:txBody>
        </p:sp>
        <p:sp>
          <p:nvSpPr>
            <p:cNvPr id="3" name="文本框 2"/>
            <p:cNvSpPr txBox="1"/>
            <p:nvPr/>
          </p:nvSpPr>
          <p:spPr>
            <a:xfrm>
              <a:off x="6621" y="4658"/>
              <a:ext cx="6400" cy="434"/>
            </a:xfrm>
            <a:prstGeom prst="rect">
              <a:avLst/>
            </a:prstGeom>
            <a:noFill/>
          </p:spPr>
          <p:txBody>
            <a:bodyPr wrap="square" rtlCol="0">
              <a:spAutoFit/>
            </a:bodyPr>
            <a:lstStyle/>
            <a:p>
              <a:r>
                <a:rPr lang="en-US" altLang="zh-CN" sz="1200" dirty="0">
                  <a:solidFill>
                    <a:srgbClr val="626599"/>
                  </a:solidFill>
                  <a:sym typeface="+mn-ea"/>
                </a:rPr>
                <a:t>OVERVIEW OF ANNUAL WORK</a:t>
              </a:r>
            </a:p>
          </p:txBody>
        </p:sp>
        <p:cxnSp>
          <p:nvCxnSpPr>
            <p:cNvPr id="5" name="直接连接符 4"/>
            <p:cNvCxnSpPr/>
            <p:nvPr/>
          </p:nvCxnSpPr>
          <p:spPr>
            <a:xfrm>
              <a:off x="6747" y="5194"/>
              <a:ext cx="6792" cy="0"/>
            </a:xfrm>
            <a:prstGeom prst="line">
              <a:avLst/>
            </a:prstGeom>
            <a:ln>
              <a:solidFill>
                <a:srgbClr val="0B0E6B"/>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621" y="5386"/>
              <a:ext cx="6917" cy="459"/>
            </a:xfrm>
            <a:prstGeom prst="rect">
              <a:avLst/>
            </a:prstGeom>
            <a:noFill/>
          </p:spPr>
          <p:txBody>
            <a:bodyPr wrap="square" rtlCol="0">
              <a:spAutoFit/>
            </a:bodyPr>
            <a:lstStyle/>
            <a:p>
              <a:pPr>
                <a:lnSpc>
                  <a:spcPct val="130000"/>
                </a:lnSpc>
              </a:pPr>
              <a:endParaRPr lang="zh-CN" altLang="en-US" sz="1000" dirty="0">
                <a:solidFill>
                  <a:srgbClr val="8283A3"/>
                </a:solidFill>
                <a:latin typeface="微软雅黑" panose="020B0503020204020204" charset="-122"/>
                <a:ea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科研报表</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673985" y="4638489"/>
            <a:ext cx="7908290" cy="1095562"/>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a:sym typeface="+mn-ea"/>
              </a:rPr>
              <a:t>依次点击菜单</a:t>
            </a:r>
            <a:r>
              <a:rPr lang="zh-CN" altLang="en-US" dirty="0" smtClean="0">
                <a:sym typeface="+mn-ea"/>
              </a:rPr>
              <a:t>“统计报表”</a:t>
            </a:r>
            <a:r>
              <a:rPr lang="en-US" altLang="zh-CN" dirty="0">
                <a:sym typeface="+mn-ea"/>
              </a:rPr>
              <a:t>-&gt;</a:t>
            </a:r>
            <a:r>
              <a:rPr lang="zh-CN" altLang="en-US" dirty="0" smtClean="0">
                <a:sym typeface="+mn-ea"/>
              </a:rPr>
              <a:t>“科研项目立项统计”</a:t>
            </a:r>
            <a:r>
              <a:rPr lang="en-US" altLang="zh-CN" dirty="0" smtClean="0">
                <a:sym typeface="+mn-ea"/>
              </a:rPr>
              <a:t>-&gt;</a:t>
            </a:r>
            <a:r>
              <a:rPr lang="zh-CN" altLang="en-US" dirty="0" smtClean="0">
                <a:sym typeface="+mn-ea"/>
              </a:rPr>
              <a:t>选择需要查询的立项统计字段</a:t>
            </a:r>
            <a:r>
              <a:rPr lang="en-US" altLang="zh-CN" dirty="0" smtClean="0">
                <a:sym typeface="+mn-ea"/>
              </a:rPr>
              <a:t>-&gt;”</a:t>
            </a:r>
            <a:r>
              <a:rPr lang="zh-CN" altLang="en-US" dirty="0" smtClean="0">
                <a:sym typeface="+mn-ea"/>
              </a:rPr>
              <a:t>点击“查询”按钮，查询出相关数据。</a:t>
            </a:r>
            <a:endParaRPr lang="en-US" altLang="zh-CN" dirty="0"/>
          </a:p>
        </p:txBody>
      </p:sp>
      <p:pic>
        <p:nvPicPr>
          <p:cNvPr id="2" name="图片 1"/>
          <p:cNvPicPr>
            <a:picLocks noChangeAspect="1"/>
          </p:cNvPicPr>
          <p:nvPr/>
        </p:nvPicPr>
        <p:blipFill>
          <a:blip r:embed="rId5"/>
          <a:stretch>
            <a:fillRect/>
          </a:stretch>
        </p:blipFill>
        <p:spPr>
          <a:xfrm>
            <a:off x="207588" y="893445"/>
            <a:ext cx="2066925" cy="4638675"/>
          </a:xfrm>
          <a:prstGeom prst="rect">
            <a:avLst/>
          </a:prstGeom>
          <a:ln>
            <a:noFill/>
          </a:ln>
          <a:effectLst>
            <a:outerShdw blurRad="190500" algn="tl" rotWithShape="0">
              <a:srgbClr val="000000">
                <a:alpha val="70000"/>
              </a:srgbClr>
            </a:outerShdw>
          </a:effectLst>
        </p:spPr>
      </p:pic>
      <p:pic>
        <p:nvPicPr>
          <p:cNvPr id="9" name="图片 8"/>
          <p:cNvPicPr>
            <a:picLocks noChangeAspect="1"/>
          </p:cNvPicPr>
          <p:nvPr/>
        </p:nvPicPr>
        <p:blipFill rotWithShape="1">
          <a:blip r:embed="rId6"/>
          <a:srcRect l="782" b="174"/>
          <a:stretch>
            <a:fillRect/>
          </a:stretch>
        </p:blipFill>
        <p:spPr>
          <a:xfrm>
            <a:off x="2673985" y="948164"/>
            <a:ext cx="7721023" cy="350860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custDataLst>
              <p:tags r:id="rId1"/>
            </p:custDataLst>
          </p:nvPr>
        </p:nvSpPr>
        <p:spPr>
          <a:xfrm>
            <a:off x="370205" y="199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3" name="标题 6"/>
          <p:cNvSpPr>
            <a:spLocks noGrp="1"/>
          </p:cNvSpPr>
          <p:nvPr>
            <p:custDataLst>
              <p:tags r:id="rId2"/>
            </p:custDataLst>
          </p:nvPr>
        </p:nvSpPr>
        <p:spPr>
          <a:xfrm>
            <a:off x="497205" y="326390"/>
            <a:ext cx="11160760" cy="44005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2000" b="1" dirty="0" smtClean="0">
                <a:solidFill>
                  <a:srgbClr val="FF0000"/>
                </a:solidFill>
                <a:effectLst>
                  <a:outerShdw blurRad="38100" dist="19050" dir="2700000" algn="tl" rotWithShape="0">
                    <a:schemeClr val="dk1">
                      <a:alpha val="40000"/>
                    </a:schemeClr>
                  </a:outerShdw>
                </a:effectLst>
              </a:rPr>
              <a:t>科研报表</a:t>
            </a:r>
            <a:endParaRPr lang="zh-CN" altLang="en-US" sz="2000" b="1" dirty="0">
              <a:solidFill>
                <a:srgbClr val="FF0000"/>
              </a:solidFill>
              <a:effectLst>
                <a:outerShdw blurRad="38100" dist="19050" dir="2700000" algn="tl" rotWithShape="0">
                  <a:schemeClr val="dk1">
                    <a:alpha val="40000"/>
                  </a:schemeClr>
                </a:outerShdw>
              </a:effectLst>
            </a:endParaRPr>
          </a:p>
        </p:txBody>
      </p:sp>
      <p:cxnSp>
        <p:nvCxnSpPr>
          <p:cNvPr id="4" name="直接连接符 3"/>
          <p:cNvCxnSpPr/>
          <p:nvPr>
            <p:custDataLst>
              <p:tags r:id="rId3"/>
            </p:custDataLst>
          </p:nvPr>
        </p:nvCxnSpPr>
        <p:spPr>
          <a:xfrm>
            <a:off x="451485" y="695325"/>
            <a:ext cx="2222500" cy="0"/>
          </a:xfrm>
          <a:prstGeom prst="line">
            <a:avLst/>
          </a:prstGeom>
          <a:ln>
            <a:solidFill>
              <a:srgbClr val="0B0E49"/>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35585" y="3390714"/>
            <a:ext cx="11642090" cy="619311"/>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sym typeface="+mn-ea"/>
              </a:rPr>
              <a:t>勾选需要导出的数据，点击 “导出选中数据”按钮，或者点击“导出全部”按钮导出全部数据。</a:t>
            </a:r>
            <a:endParaRPr lang="en-US" altLang="zh-CN" dirty="0"/>
          </a:p>
        </p:txBody>
      </p:sp>
      <p:pic>
        <p:nvPicPr>
          <p:cNvPr id="5" name="图片 4"/>
          <p:cNvPicPr>
            <a:picLocks noChangeAspect="1"/>
          </p:cNvPicPr>
          <p:nvPr/>
        </p:nvPicPr>
        <p:blipFill>
          <a:blip r:embed="rId5"/>
          <a:stretch>
            <a:fillRect/>
          </a:stretch>
        </p:blipFill>
        <p:spPr>
          <a:xfrm>
            <a:off x="155538" y="984565"/>
            <a:ext cx="11900266" cy="2282510"/>
          </a:xfrm>
          <a:prstGeom prst="rect">
            <a:avLst/>
          </a:prstGeom>
          <a:ln>
            <a:noFill/>
          </a:ln>
          <a:effectLst>
            <a:outerShdw blurRad="190500" algn="tl" rotWithShape="0">
              <a:srgbClr val="000000">
                <a:alpha val="70000"/>
              </a:srgbClr>
            </a:outerShdw>
          </a:effectLst>
        </p:spPr>
      </p:pic>
      <p:pic>
        <p:nvPicPr>
          <p:cNvPr id="6" name="图片 5"/>
          <p:cNvPicPr>
            <a:picLocks noChangeAspect="1"/>
          </p:cNvPicPr>
          <p:nvPr/>
        </p:nvPicPr>
        <p:blipFill>
          <a:blip r:embed="rId6"/>
          <a:stretch>
            <a:fillRect/>
          </a:stretch>
        </p:blipFill>
        <p:spPr>
          <a:xfrm>
            <a:off x="3133725" y="4133664"/>
            <a:ext cx="4933950" cy="1609725"/>
          </a:xfrm>
          <a:prstGeom prst="rect">
            <a:avLst/>
          </a:prstGeom>
          <a:ln>
            <a:noFill/>
          </a:ln>
          <a:effectLst>
            <a:outerShdw blurRad="190500" algn="tl" rotWithShape="0">
              <a:srgbClr val="000000">
                <a:alpha val="70000"/>
              </a:srgbClr>
            </a:outerShdw>
          </a:effectLst>
        </p:spPr>
      </p:pic>
      <p:sp>
        <p:nvSpPr>
          <p:cNvPr id="10" name="文本框 9"/>
          <p:cNvSpPr txBox="1"/>
          <p:nvPr/>
        </p:nvSpPr>
        <p:spPr>
          <a:xfrm>
            <a:off x="235585" y="6029139"/>
            <a:ext cx="11642090" cy="619311"/>
          </a:xfrm>
          <a:prstGeom prst="rect">
            <a:avLst/>
          </a:prstGeom>
          <a:solidFill>
            <a:schemeClr val="accent4">
              <a:lumMod val="20000"/>
              <a:lumOff val="80000"/>
            </a:schemeClr>
          </a:solidFill>
          <a:ln>
            <a:solidFill>
              <a:schemeClr val="accent2">
                <a:lumMod val="50000"/>
              </a:schemeClr>
            </a:solidFill>
          </a:ln>
        </p:spPr>
        <p:txBody>
          <a:bodyPr wrap="square" rtlCol="0">
            <a:noAutofit/>
          </a:bodyPr>
          <a:lstStyle>
            <a:defPPr>
              <a:defRPr lang="zh-CN"/>
            </a:defPPr>
            <a:lvl1pPr indent="0">
              <a:lnSpc>
                <a:spcPct val="150000"/>
              </a:lnSpc>
              <a:buFont typeface="Arial" panose="020B0604020202020204" pitchFamily="34" charset="0"/>
              <a:buNone/>
              <a:defRPr sz="2000" b="0">
                <a:solidFill>
                  <a:srgbClr val="0070C0"/>
                </a:solidFill>
                <a:latin typeface="+mn-ea"/>
              </a:defRPr>
            </a:lvl1pPr>
          </a:lstStyle>
          <a:p>
            <a:r>
              <a:rPr lang="zh-CN" altLang="en-US" dirty="0" smtClean="0">
                <a:sym typeface="+mn-ea"/>
              </a:rPr>
              <a:t>在弹窗中选择导出数据格式，点击“确定”按钮。</a:t>
            </a:r>
            <a:endParaRPr lang="en-US" altLang="zh-CN"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BlMTY0NzhlOTU2YWQ5NzE3MmY4ZjE3OTA2YWY4ODgifQ=="/>
  <p:tag name="KSO_WPP_MARK_KEY" val="2afd4f54-bb8f-4401-ad91-3896cd7f6445"/>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50,&quot;width&quot;:14400}"/>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01,&quot;width&quot;:8384}"/>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50,&quot;width&quot;:14400}"/>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01,&quot;width&quot;:8384}"/>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50,&quot;width&quot;:14400}"/>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01,&quot;width&quot;:8384}"/>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50,&quot;width&quot;:14400}"/>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01,&quot;width&quot;:8384}"/>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50,&quot;width&quot;:14400}"/>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01,&quot;width&quot;:8384}"/>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50,&quot;width&quot;:14400}"/>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01,&quot;width&quot;:8384}"/>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50,&quot;width&quot;:14400}"/>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01,&quot;width&quot;:8384}"/>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50,&quot;width&quot;:14400}"/>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01,&quot;width&quot;:8384}"/>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020.892913385826,&quot;width&quot;:4985.809448818897}"/>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020.892913385826,&quot;width&quot;:4985.809448818897}"/>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50,&quot;width&quot;:14400}"/>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01,&quot;width&quot;:8384}"/>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020.892913385826,&quot;width&quot;:4985.809448818897}"/>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50,&quot;width&quot;:14400}"/>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01,&quot;width&quot;:8384}"/>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50,&quot;width&quot;:14400}"/>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01,&quot;width&quot;:8384}"/>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50,&quot;width&quot;:14400}"/>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01,&quot;width&quot;:8384}"/>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2185</Words>
  <Application>Microsoft Office PowerPoint</Application>
  <PresentationFormat>宽屏</PresentationFormat>
  <Paragraphs>322</Paragraphs>
  <Slides>103</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103</vt:i4>
      </vt:variant>
    </vt:vector>
  </HeadingPairs>
  <TitlesOfParts>
    <vt:vector size="114" baseType="lpstr">
      <vt:lpstr>MiSans Light</vt:lpstr>
      <vt:lpstr>汉仪方叠体简</vt:lpstr>
      <vt:lpstr>金山云技术体</vt:lpstr>
      <vt:lpstr>楷体</vt:lpstr>
      <vt:lpstr>宋体</vt:lpstr>
      <vt:lpstr>微软雅黑</vt:lpstr>
      <vt:lpstr>Arial</vt:lpstr>
      <vt:lpstr>Arial Black</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260</cp:revision>
  <dcterms:created xsi:type="dcterms:W3CDTF">2023-03-01T11:30:00Z</dcterms:created>
  <dcterms:modified xsi:type="dcterms:W3CDTF">2023-09-28T10:33:38Z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45266A6FABBF412B9363064A382CEE27_13</vt:lpwstr>
  </property>
  <property fmtid="{D5CDD505-2E9C-101B-9397-08002B2CF9AE}" pid="3" name="KSOProductBuildVer">
    <vt:lpwstr>2052-12.1.0.15358</vt:lpwstr>
  </property>
</Properties>
</file>